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316_265A163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modernComment_822_B194050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modernComment_83F_8C354CB4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1"/>
  </p:notesMasterIdLst>
  <p:sldIdLst>
    <p:sldId id="444" r:id="rId2"/>
    <p:sldId id="790" r:id="rId3"/>
    <p:sldId id="755" r:id="rId4"/>
    <p:sldId id="446" r:id="rId5"/>
    <p:sldId id="2205" r:id="rId6"/>
    <p:sldId id="2025" r:id="rId7"/>
    <p:sldId id="2191" r:id="rId8"/>
    <p:sldId id="2201" r:id="rId9"/>
    <p:sldId id="2042" r:id="rId10"/>
    <p:sldId id="447" r:id="rId11"/>
    <p:sldId id="2175" r:id="rId12"/>
    <p:sldId id="2109" r:id="rId13"/>
    <p:sldId id="2221" r:id="rId14"/>
    <p:sldId id="2166" r:id="rId15"/>
    <p:sldId id="448" r:id="rId16"/>
    <p:sldId id="2097" r:id="rId17"/>
    <p:sldId id="2148" r:id="rId18"/>
    <p:sldId id="2127" r:id="rId19"/>
    <p:sldId id="2123" r:id="rId20"/>
    <p:sldId id="2122" r:id="rId21"/>
    <p:sldId id="2104" r:id="rId22"/>
    <p:sldId id="2213" r:id="rId23"/>
    <p:sldId id="2144" r:id="rId24"/>
    <p:sldId id="2142" r:id="rId25"/>
    <p:sldId id="2172" r:id="rId26"/>
    <p:sldId id="2215" r:id="rId27"/>
    <p:sldId id="2082" r:id="rId28"/>
    <p:sldId id="2196" r:id="rId29"/>
    <p:sldId id="2223" r:id="rId30"/>
    <p:sldId id="2219" r:id="rId31"/>
    <p:sldId id="2220" r:id="rId32"/>
    <p:sldId id="2224" r:id="rId33"/>
    <p:sldId id="2049" r:id="rId34"/>
    <p:sldId id="2055" r:id="rId35"/>
    <p:sldId id="2058" r:id="rId36"/>
    <p:sldId id="2050" r:id="rId37"/>
    <p:sldId id="2111" r:id="rId38"/>
    <p:sldId id="2060" r:id="rId39"/>
    <p:sldId id="2029" r:id="rId40"/>
  </p:sldIdLst>
  <p:sldSz cx="12192000" cy="6858000"/>
  <p:notesSz cx="6858000" cy="9144000"/>
  <p:embeddedFontLst>
    <p:embeddedFont>
      <p:font typeface="Pretendard Black" panose="02000A03000000020004" pitchFamily="2" charset="-127"/>
      <p:bold r:id="rId42"/>
    </p:embeddedFont>
    <p:embeddedFont>
      <p:font typeface="검은고딕 블랙" panose="020B0600000101010101" charset="-127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맑은 고딕" panose="020B0503020000020004" pitchFamily="50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Pretendard ExtraBold" panose="02000903000000020004" pitchFamily="2" charset="-127"/>
      <p:bold r:id="rId50"/>
    </p:embeddedFont>
    <p:embeddedFont>
      <p:font typeface="Pretendard Light" panose="02000403000000020004" pitchFamily="2" charset="-127"/>
      <p:regular r:id="rId51"/>
    </p:embeddedFont>
    <p:embeddedFont>
      <p:font typeface="Pretendard Medium" panose="02000603000000020004" pitchFamily="2" charset="-127"/>
      <p:regular r:id="rId52"/>
    </p:embeddedFont>
    <p:embeddedFont>
      <p:font typeface="Pretendard SemiBold" panose="02000703000000020004" pitchFamily="2" charset="-127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E9C10A-B753-910A-BCDA-19C3D9B14831}" name="신홍재" initials="신홍" userId="S::010224@office.deu.ac.kr::ba1f1929-193f-4c77-a299-09a26aa90d83" providerId="AD"/>
  <p188:author id="{459BBEF6-FCD9-1EBB-0AC7-B677522EE54B}" name="게스트 사용자" initials="게사" userId="S::urn:spo:tenantanon#9189f0c2-bd2c-4970-9bb8-52d6ba5359df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000000"/>
    <a:srgbClr val="FFC000"/>
    <a:srgbClr val="FCBE00"/>
    <a:srgbClr val="E2E5E9"/>
    <a:srgbClr val="FC7404"/>
    <a:srgbClr val="F78E48"/>
    <a:srgbClr val="EFEFE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C621C3-EBD5-6A46-A490-B56D1FBBB4AA}" v="1053" dt="2025-06-24T04:06:08.512"/>
    <p1510:client id="{4B00ADE4-73BC-7B3A-B6DC-F8801FE0DD72}" v="483" dt="2025-06-23T09:14:47.596"/>
    <p1510:client id="{588D9A84-5D00-9A36-9851-5DC2AE24D2EB}" v="31" dt="2025-06-24T08:58:32.213"/>
    <p1510:client id="{5C00AC2B-12A6-411E-A208-03716EBD389A}" v="34" dt="2025-06-24T04:01:38.221"/>
    <p1510:client id="{759D2BA0-522D-7D06-8649-21F441E2F896}" v="1354" dt="2025-06-24T01:21:50.503"/>
    <p1510:client id="{7610F05A-65BE-0790-3970-996568383FDD}" v="99" dt="2025-06-24T07:16:36.076"/>
    <p1510:client id="{7963FEF4-C17C-560B-8FF1-9F4111963A85}" v="26" dt="2025-06-24T03:35:46.720"/>
    <p1510:client id="{800B2344-A753-379B-2E6B-A1404128F6B4}" v="1115" dt="2025-06-24T18:34:07.872"/>
    <p1510:client id="{95D0E641-224C-A240-C8EE-DB4B7DFFCA2C}" v="41" dt="2025-06-23T08:48:17.115"/>
    <p1510:client id="{9B9C0F23-5F0A-D75C-3F7D-EABF0942A28B}" v="222" dt="2025-06-23T07:18:58.417"/>
    <p1510:client id="{A98CFAC7-1328-229E-9117-D4E7A2D91B74}" v="184" dt="2025-06-23T08:25:02.537"/>
    <p1510:client id="{B2427F0B-98BF-95F2-8004-BEC72FD47134}" v="687" dt="2025-06-24T07:03:27.213"/>
    <p1510:client id="{BF55BF69-C2B9-4984-1403-37D3598879DC}" v="183" dt="2025-06-24T06:28:33.278"/>
    <p1510:client id="{DA1182D5-DDA3-C417-C342-8D8214D929A5}" v="52" dt="2025-06-24T00:48:38.483"/>
    <p1510:client id="{E3FA475D-0068-9D8C-5A92-0654BAB07E4D}" v="271" dt="2025-06-24T02:26:22.222"/>
    <p1510:client id="{E4FD073C-4F05-4CC8-8183-0E6CD9B8A4F7}" v="1020" dt="2025-06-24T06:59:36.920"/>
    <p1510:client id="{F1E3DF61-B198-8ED8-0F63-2B5D42201EB2}" v="6" dt="2025-06-24T08:26:05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r>
              <a:rPr lang="ko-KR" sz="2000" b="1">
                <a:solidFill>
                  <a:schemeClr val="tx1"/>
                </a:solidFill>
              </a:rPr>
              <a:t>배달앱 미사용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비율(%)</c:v>
                </c:pt>
              </c:strCache>
            </c:strRef>
          </c:tx>
          <c:spPr>
            <a:solidFill>
              <a:srgbClr val="FCBE0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스마트폰 사용이 익숙하지 않음</c:v>
                </c:pt>
                <c:pt idx="1">
                  <c:v>글씨가 작고 복잡한 그림으로 인해 사용이 어려움</c:v>
                </c:pt>
                <c:pt idx="2">
                  <c:v>직접 통화로 주문하는 것이 더 익숙함</c:v>
                </c:pt>
                <c:pt idx="3">
                  <c:v>결제 방식(카드, 간편결제 등)이 어려움</c:v>
                </c:pt>
                <c:pt idx="4">
                  <c:v>개인정보 유출에 대한 불안감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</c:v>
                </c:pt>
                <c:pt idx="1">
                  <c:v>28</c:v>
                </c:pt>
                <c:pt idx="2">
                  <c:v>36</c:v>
                </c:pt>
                <c:pt idx="3">
                  <c:v>20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6A-4943-909B-A8F40D8D1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1663472"/>
        <c:axId val="681660112"/>
      </c:barChart>
      <c:catAx>
        <c:axId val="681663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endParaRPr lang="ko-KR"/>
          </a:p>
        </c:txPr>
        <c:crossAx val="681660112"/>
        <c:crosses val="autoZero"/>
        <c:auto val="1"/>
        <c:lblAlgn val="ctr"/>
        <c:lblOffset val="100"/>
        <c:noMultiLvlLbl val="0"/>
      </c:catAx>
      <c:valAx>
        <c:axId val="68166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endParaRPr lang="ko-KR"/>
          </a:p>
        </c:txPr>
        <c:crossAx val="681663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ctr" defTabSz="914400" rtl="0" eaLnBrk="1" latinLnBrk="0" hangingPunct="1">
              <a:lnSpc>
                <a:spcPct val="110000"/>
              </a:lnSpc>
              <a:defRPr lang="en-GB" sz="2400" b="0" i="0" u="none" strike="noStrike" kern="1200" spc="-20" baseline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pPr>
            <a:r>
              <a:rPr lang="ko-KR" altLang="en-US" sz="20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E4A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anose="02000903000000020004" pitchFamily="2" charset="-127"/>
                <a:sym typeface="Arial"/>
              </a:rPr>
              <a:t>7</a:t>
            </a:r>
            <a:r>
              <a:rPr lang="en-US" altLang="ko-KR" sz="20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E4A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anose="02000903000000020004" pitchFamily="2" charset="-127"/>
                <a:sym typeface="Arial"/>
              </a:rPr>
              <a:t>0</a:t>
            </a:r>
            <a:r>
              <a:rPr lang="ko-KR" altLang="en-US" sz="20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E4A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anose="02000903000000020004" pitchFamily="2" charset="-127"/>
                <a:sym typeface="Arial"/>
              </a:rPr>
              <a:t>세 이상 고령층의 </a:t>
            </a:r>
            <a:endParaRPr lang="en-US" altLang="ko-KR" sz="2000" b="1" spc="-2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E4A5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ExtraBold" panose="02000903000000020004" pitchFamily="2" charset="-127"/>
              <a:sym typeface="Arial"/>
            </a:endParaRPr>
          </a:p>
          <a:p>
            <a:pPr marL="0" algn="ctr" defTabSz="914400" rtl="0" eaLnBrk="1" latinLnBrk="0" hangingPunct="1">
              <a:lnSpc>
                <a:spcPct val="110000"/>
              </a:lnSpc>
              <a:defRPr lang="en-GB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pPr>
            <a:r>
              <a:rPr lang="ko-KR" altLang="en-US" sz="20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E4A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anose="02000903000000020004" pitchFamily="2" charset="-127"/>
                <a:sym typeface="Arial"/>
              </a:rPr>
              <a:t>음식 배달 앱 이용 </a:t>
            </a:r>
            <a:r>
              <a:rPr lang="ko-KR" altLang="en-US" sz="2000" b="1" spc="-2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E4A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anose="02000903000000020004" pitchFamily="2" charset="-127"/>
                <a:sym typeface="Arial"/>
              </a:rPr>
              <a:t>경험률</a:t>
            </a:r>
            <a:endParaRPr lang="en-US" altLang="ko-KR" sz="2000" b="1" spc="-2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E4A5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  <a:sym typeface="Arial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914400" rtl="0" eaLnBrk="1" latinLnBrk="0" hangingPunct="1">
            <a:lnSpc>
              <a:spcPct val="110000"/>
            </a:lnSpc>
            <a:defRPr lang="en-GB" sz="2400" b="0" i="0" u="none" strike="noStrike" kern="1200" spc="-20" baseline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2924890661863279E-2"/>
          <c:y val="0.26286718816935545"/>
          <c:w val="0.91027293934449705"/>
          <c:h val="0.592889302003723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배달앱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softEdge rad="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5F3E4E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기존</c:v>
                </c:pt>
                <c:pt idx="1">
                  <c:v>미래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 formatCode="0.0%">
                  <c:v>7.6999999999999999E-2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0-4C55-B517-A4BA466ED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9560256"/>
        <c:axId val="799562336"/>
      </c:barChart>
      <c:catAx>
        <c:axId val="79956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ko-KR" sz="1197" b="0" i="0" u="none" strike="noStrike" kern="1200" spc="-50" baseline="0"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endParaRPr lang="ko-KR"/>
          </a:p>
        </c:txPr>
        <c:crossAx val="799562336"/>
        <c:crosses val="autoZero"/>
        <c:auto val="1"/>
        <c:lblAlgn val="ctr"/>
        <c:lblOffset val="100"/>
        <c:noMultiLvlLbl val="0"/>
      </c:catAx>
      <c:valAx>
        <c:axId val="799562336"/>
        <c:scaling>
          <c:orientation val="minMax"/>
          <c:max val="0.15000000000000002"/>
          <c:min val="1.0000000000000002E-2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ko-KR" sz="1000" b="0" i="0" u="none" strike="noStrike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9560256"/>
        <c:crosses val="autoZero"/>
        <c:crossBetween val="between"/>
        <c:majorUnit val="0.1"/>
        <c:minorUnit val="1.0000000000000002E-2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ctr">
              <a:defRPr lang="en-US" altLang="ko-KR" sz="1197" b="0" i="0" u="none" strike="noStrike" kern="1200" spc="-5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altLang="ko-KR" sz="1197" b="0" i="0" u="none" strike="noStrike" kern="1200" spc="-5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rgbClr val="5F3E4E"/>
          </a:solidFill>
          <a:latin typeface="Roboto Medium" panose="02000000000000000000" pitchFamily="2" charset="0"/>
          <a:ea typeface="Roboto Medium" panose="02000000000000000000" pitchFamily="2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316_265A16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187019-73A4-46E6-90DF-EB182EAAACA7}" authorId="{459BBEF6-FCD9-1EBB-0AC7-B677522EE54B}" created="2025-06-18T00:37:24.317">
    <pc:sldMkLst xmlns:pc="http://schemas.microsoft.com/office/powerpoint/2013/main/command">
      <pc:docMk/>
      <pc:sldMk cId="643438137" sldId="790"/>
    </pc:sldMkLst>
    <p188:txBody>
      <a:bodyPr/>
      <a:lstStyle/>
      <a:p>
        <a:r>
          <a:rPr lang="ko-KR" altLang="en-US"/>
          <a:t>내용 수정</a:t>
        </a:r>
      </a:p>
    </p188:txBody>
  </p188:cm>
</p188:cmLst>
</file>

<file path=ppt/comments/modernComment_822_B19405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8C55E7-469D-46A6-A951-18C0F2529F48}" authorId="{459BBEF6-FCD9-1EBB-0AC7-B677522EE54B}" created="2025-06-18T00:34:55.933">
    <pc:sldMkLst xmlns:pc="http://schemas.microsoft.com/office/powerpoint/2013/main/command">
      <pc:docMk/>
      <pc:sldMk cId="2979267841" sldId="2082"/>
    </pc:sldMkLst>
    <p188:txBody>
      <a:bodyPr/>
      <a:lstStyle/>
      <a:p>
        <a:r>
          <a:rPr lang="ko-KR" altLang="en-US"/>
          <a:t>내용 수정</a:t>
        </a:r>
      </a:p>
    </p188:txBody>
  </p188:cm>
</p188:cmLst>
</file>

<file path=ppt/comments/modernComment_83F_8C354C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7590A2-E10C-409A-9976-CEA91C885606}" authorId="{459BBEF6-FCD9-1EBB-0AC7-B677522EE54B}" created="2025-06-18T00:52:59.146">
    <pc:sldMkLst xmlns:pc="http://schemas.microsoft.com/office/powerpoint/2013/main/command">
      <pc:docMk/>
      <pc:sldMk cId="2352303284" sldId="2111"/>
    </pc:sldMkLst>
    <p188:txBody>
      <a:bodyPr/>
      <a:lstStyle/>
      <a:p>
        <a:r>
          <a:rPr lang="ko-KR" altLang="en-US"/>
          <a:t>내용 수정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0.14468</cdr:x>
      <cdr:y>0.40673</cdr:y>
    </cdr:from>
    <cdr:to>
      <cdr:x>0.45003</cdr:x>
      <cdr:y>0.5096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7B5BD0C-68A9-E0CE-1FE2-26E5B63AF5EC}"/>
            </a:ext>
          </a:extLst>
        </cdr:cNvPr>
        <cdr:cNvSpPr txBox="1"/>
      </cdr:nvSpPr>
      <cdr:spPr>
        <a:xfrm xmlns:a="http://schemas.openxmlformats.org/drawingml/2006/main">
          <a:off x="1085854" y="2035127"/>
          <a:ext cx="2291787" cy="5147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kern="12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BB624-6644-46CD-BB4F-3BB566F30041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DB880-5614-461E-A413-0231F97B6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76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 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오프닝</a:t>
            </a:r>
            <a:r>
              <a:rPr lang="en-US"/>
              <a:t>)</a:t>
            </a:r>
            <a:r>
              <a:rPr lang="ko-KR" altLang="en-US">
                <a:ea typeface="맑은 고딕"/>
              </a:rPr>
              <a:t>안녕하십니까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고령층을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음성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발표할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늘곁에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팀의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김성룡</a:t>
            </a:r>
            <a:r>
              <a:rPr lang="ko-KR" altLang="en-US">
                <a:ea typeface="맑은 고딕"/>
              </a:rPr>
              <a:t> 입니다</a:t>
            </a:r>
            <a:endParaRPr 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54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프로젝트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개요입니다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11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저희는 실제 전화로 주문하는 것처럼,</a:t>
            </a:r>
            <a:endParaRPr 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사용자의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음성을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인식하고</a:t>
            </a:r>
            <a:r>
              <a:rPr lang="en-US" altLang="ko-KR">
                <a:ea typeface="맑은 고딕"/>
              </a:rPr>
              <a:t> 음성으로 답변을 </a:t>
            </a:r>
            <a:r>
              <a:rPr lang="en-US" altLang="ko-KR" err="1">
                <a:ea typeface="맑은 고딕"/>
              </a:rPr>
              <a:t>출력하는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모바일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앱을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제작하였습니다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357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출력하는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답변의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최신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정확한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위해서</a:t>
            </a:r>
            <a:r>
              <a:rPr lang="en-US" altLang="ko-KR">
                <a:ea typeface="맑은 고딕"/>
              </a:rPr>
              <a:t>,</a:t>
            </a:r>
          </a:p>
          <a:p>
            <a:r>
              <a:rPr lang="en-US" altLang="ko-KR" err="1">
                <a:ea typeface="맑은 고딕"/>
              </a:rPr>
              <a:t>RAG를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가게의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가져와서</a:t>
            </a:r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LLM으로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자연스러운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답변을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생성하도록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했습니다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28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배달 서비스는 금전과 직접적으로 연결되는 만큼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높은 정확도가 필수적입니다</a:t>
            </a:r>
            <a:r>
              <a:rPr lang="en-US" altLang="ko-KR">
                <a:ea typeface="맑은 고딕"/>
              </a:rPr>
              <a:t>.</a:t>
            </a:r>
            <a:endParaRPr lang="en-US">
              <a:solidFill>
                <a:srgbClr val="444444"/>
              </a:solidFill>
              <a:ea typeface="맑은 고딕"/>
            </a:endParaRPr>
          </a:p>
          <a:p>
            <a:r>
              <a:rPr lang="ko-KR" altLang="en-US">
                <a:ea typeface="맑은 고딕"/>
              </a:rPr>
              <a:t>그래서 저희는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사용자 질의의 의도를 분석하고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주문의 상태를 관리하는 과정을 거쳐서</a:t>
            </a:r>
            <a:endParaRPr lang="en-US">
              <a:solidFill>
                <a:srgbClr val="444444"/>
              </a:solidFill>
              <a:ea typeface="맑은 고딕"/>
            </a:endParaRPr>
          </a:p>
          <a:p>
            <a:r>
              <a:rPr lang="en-US" altLang="ko-KR">
                <a:ea typeface="맑은 고딕"/>
              </a:rPr>
              <a:t>RAG/LLM</a:t>
            </a:r>
            <a:r>
              <a:rPr lang="ko-KR" altLang="en-US">
                <a:ea typeface="맑은 고딕"/>
              </a:rPr>
              <a:t>이 정보검색 및 응답을 생성하는 구조를 적용하였습니다.</a:t>
            </a:r>
            <a:endParaRPr lang="en-US">
              <a:solidFill>
                <a:srgbClr val="444444"/>
              </a:solidFill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83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전체적인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흐름을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말씀드리면</a:t>
            </a:r>
            <a:r>
              <a:rPr lang="en-US" altLang="ko-KR">
                <a:ea typeface="맑은 고딕"/>
              </a:rPr>
              <a:t>,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음성인식,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의도분석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주문순서관리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가게정보검색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답변생성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음성출력 </a:t>
            </a:r>
            <a:r>
              <a:rPr lang="ko-KR">
                <a:ea typeface="맑은 고딕"/>
              </a:rPr>
              <a:t>순으로 주문이 진행됩니다.</a:t>
            </a:r>
            <a:endParaRPr 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63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사용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기술입니다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79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먼저 STT 모델입니다.</a:t>
            </a:r>
          </a:p>
          <a:p>
            <a:r>
              <a:rPr lang="ko-KR" altLang="en-US" dirty="0">
                <a:ea typeface="맑은 고딕"/>
              </a:rPr>
              <a:t>고령층은 사투리를 많이 사용하시기 때문에,</a:t>
            </a:r>
            <a:endParaRPr lang="ko-KR" dirty="0"/>
          </a:p>
          <a:p>
            <a:r>
              <a:rPr lang="ko-KR" altLang="en-US" dirty="0">
                <a:ea typeface="맑은 고딕"/>
              </a:rPr>
              <a:t>AI 허브의 5개 지역별 중 노년층 방언 데이터셋을 사용했습니다.</a:t>
            </a:r>
          </a:p>
          <a:p>
            <a:r>
              <a:rPr lang="ko-KR" altLang="en-US" dirty="0">
                <a:ea typeface="맑은 고딕"/>
              </a:rPr>
              <a:t>데이터 균등화 전을 보면, 성별 분포 차이가 크기 때문에</a:t>
            </a:r>
          </a:p>
          <a:p>
            <a:r>
              <a:rPr lang="ko-KR" altLang="en-US" b="1" dirty="0">
                <a:ea typeface="맑은 고딕"/>
              </a:rPr>
              <a:t>모델의 편향을 방지</a:t>
            </a:r>
            <a:r>
              <a:rPr lang="ko-KR" altLang="en-US" dirty="0">
                <a:ea typeface="맑은 고딕"/>
              </a:rPr>
              <a:t>하기 위해서 데이터를 </a:t>
            </a:r>
            <a:r>
              <a:rPr lang="ko-KR" altLang="en-US" dirty="0" err="1">
                <a:ea typeface="맑은 고딕"/>
              </a:rPr>
              <a:t>균등화하였습니다</a:t>
            </a:r>
            <a:r>
              <a:rPr lang="ko-KR" altLang="en-US" dirty="0">
                <a:ea typeface="맑은 고딕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84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0B985-85B7-4E2A-632A-D678B8F6D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84878-44B9-F5FF-2E71-B0797691F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6D71E-6DF3-128B-2B27-E09E3D5B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5개 사투리 지역 및 표준어 음성 데이터로</a:t>
            </a:r>
          </a:p>
          <a:p>
            <a:r>
              <a:rPr lang="ko-KR" altLang="en-US">
                <a:ea typeface="맑은 고딕"/>
              </a:rPr>
              <a:t>기존의 STT 모델들을 테스트한 결과,</a:t>
            </a:r>
          </a:p>
          <a:p>
            <a:r>
              <a:rPr lang="ko-KR" altLang="en-US">
                <a:ea typeface="맑은 고딕"/>
              </a:rPr>
              <a:t>값이 낮을수록 좋은 </a:t>
            </a:r>
            <a:r>
              <a:rPr lang="ko-KR" altLang="en-US" err="1">
                <a:ea typeface="맑은 고딕"/>
              </a:rPr>
              <a:t>WER과</a:t>
            </a:r>
            <a:r>
              <a:rPr lang="ko-KR" altLang="en-US">
                <a:ea typeface="맑은 고딕"/>
              </a:rPr>
              <a:t> CER 지표가 전부 높은 편이었습니다.</a:t>
            </a:r>
          </a:p>
          <a:p>
            <a:r>
              <a:rPr lang="ko-KR" altLang="en-US">
                <a:ea typeface="맑은 고딕"/>
              </a:rPr>
              <a:t>그래서 저희는 이 중에 가장 성능이 좋았던 </a:t>
            </a:r>
            <a:r>
              <a:rPr lang="ko-KR" altLang="en-US" err="1">
                <a:ea typeface="맑은 고딕"/>
              </a:rPr>
              <a:t>위스퍼미디움</a:t>
            </a:r>
            <a:r>
              <a:rPr lang="ko-KR" altLang="en-US">
                <a:ea typeface="맑은 고딕"/>
              </a:rPr>
              <a:t> 모델을 </a:t>
            </a:r>
            <a:r>
              <a:rPr lang="ko-KR" altLang="en-US" err="1">
                <a:ea typeface="맑은 고딕"/>
              </a:rPr>
              <a:t>파인튜닝했습니다</a:t>
            </a:r>
            <a:r>
              <a:rPr lang="ko-KR" altLang="en-US">
                <a:ea typeface="맑은 고딕"/>
              </a:rPr>
              <a:t>.</a:t>
            </a: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기존의 </a:t>
            </a:r>
            <a:r>
              <a:rPr lang="en-US" altLang="ko-KR">
                <a:ea typeface="맑은 고딕"/>
              </a:rPr>
              <a:t>STT</a:t>
            </a:r>
            <a:r>
              <a:rPr lang="ko-KR" altLang="en-US">
                <a:ea typeface="맑은 고딕"/>
              </a:rPr>
              <a:t> 모델들이 노인의 음성을 얼마나 잘 인식하는지 확인하기 위해 사투리 음성으로 테스트해봤는데, 전부 인식률이 안 좋았다.</a:t>
            </a:r>
          </a:p>
          <a:p>
            <a:r>
              <a:rPr lang="ko-KR" altLang="en-US">
                <a:ea typeface="맑은 고딕"/>
              </a:rPr>
              <a:t>그래서 </a:t>
            </a:r>
            <a:r>
              <a:rPr lang="ko-KR" err="1">
                <a:ea typeface="맑은 고딕"/>
              </a:rPr>
              <a:t>파인튜닝이</a:t>
            </a:r>
            <a:r>
              <a:rPr lang="ko-KR">
                <a:ea typeface="맑은 고딕"/>
              </a:rPr>
              <a:t> 가능한 </a:t>
            </a:r>
            <a:r>
              <a:rPr lang="ko-KR" altLang="en-US">
                <a:ea typeface="맑은 고딕"/>
              </a:rPr>
              <a:t>위의 두 모델들</a:t>
            </a:r>
            <a:r>
              <a:rPr lang="ko-KR">
                <a:ea typeface="맑은 고딕"/>
              </a:rPr>
              <a:t> 중에서</a:t>
            </a:r>
            <a:r>
              <a:rPr lang="ko-KR" altLang="en-US">
                <a:ea typeface="맑은 고딕"/>
              </a:rPr>
              <a:t> </a:t>
            </a:r>
            <a:r>
              <a:rPr lang="ko-KR" err="1">
                <a:ea typeface="맑은 고딕"/>
              </a:rPr>
              <a:t>Whisper-medium을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파인튜닝하기로</a:t>
            </a:r>
            <a:r>
              <a:rPr lang="ko-KR">
                <a:ea typeface="맑은 고딕"/>
              </a:rPr>
              <a:t> 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>
                <a:ea typeface="맑은 고딕"/>
              </a:rPr>
              <a:t>------------------------------------------------------------------------------------------------------</a:t>
            </a:r>
          </a:p>
          <a:p>
            <a:r>
              <a:rPr lang="en-US" err="1"/>
              <a:t>사투리</a:t>
            </a:r>
            <a:r>
              <a:rPr lang="en-US"/>
              <a:t> </a:t>
            </a:r>
            <a:r>
              <a:rPr lang="en-US" err="1"/>
              <a:t>음성</a:t>
            </a:r>
            <a:r>
              <a:rPr lang="en-US"/>
              <a:t> </a:t>
            </a:r>
            <a:r>
              <a:rPr lang="en-US" err="1"/>
              <a:t>테스트</a:t>
            </a:r>
            <a:r>
              <a:rPr lang="en-US"/>
              <a:t> </a:t>
            </a:r>
            <a:r>
              <a:rPr lang="en-US" err="1"/>
              <a:t>결과</a:t>
            </a:r>
            <a:r>
              <a:rPr lang="en-US"/>
              <a:t>, </a:t>
            </a:r>
            <a:r>
              <a:rPr lang="en-US" err="1"/>
              <a:t>대체적으로</a:t>
            </a:r>
            <a:r>
              <a:rPr lang="en-US"/>
              <a:t> </a:t>
            </a:r>
            <a:r>
              <a:rPr lang="en-US" err="1"/>
              <a:t>낮은</a:t>
            </a:r>
            <a:r>
              <a:rPr lang="en-US"/>
              <a:t> </a:t>
            </a:r>
            <a:r>
              <a:rPr lang="en-US" err="1"/>
              <a:t>인식률을</a:t>
            </a:r>
            <a:r>
              <a:rPr lang="en-US"/>
              <a:t> </a:t>
            </a:r>
            <a:r>
              <a:rPr lang="en-US" err="1"/>
              <a:t>보였습니다</a:t>
            </a:r>
            <a:r>
              <a:rPr lang="en-US"/>
              <a:t>. </a:t>
            </a:r>
            <a:r>
              <a:rPr lang="en-US" err="1"/>
              <a:t>그래서</a:t>
            </a:r>
            <a:r>
              <a:rPr lang="en-US"/>
              <a:t> </a:t>
            </a:r>
            <a:r>
              <a:rPr lang="en-US" err="1"/>
              <a:t>그중</a:t>
            </a:r>
            <a:r>
              <a:rPr lang="en-US"/>
              <a:t> </a:t>
            </a:r>
            <a:r>
              <a:rPr lang="en-US" err="1"/>
              <a:t>가장</a:t>
            </a:r>
            <a:r>
              <a:rPr lang="en-US"/>
              <a:t> </a:t>
            </a:r>
            <a:r>
              <a:rPr lang="en-US" err="1"/>
              <a:t>인식률이</a:t>
            </a:r>
            <a:r>
              <a:rPr lang="en-US"/>
              <a:t> </a:t>
            </a:r>
            <a:r>
              <a:rPr lang="en-US" err="1"/>
              <a:t>좋은</a:t>
            </a:r>
            <a:r>
              <a:rPr lang="en-US"/>
              <a:t> </a:t>
            </a:r>
            <a:endParaRPr lang="en-US">
              <a:ea typeface="맑은 고딕"/>
            </a:endParaRPr>
          </a:p>
          <a:p>
            <a:r>
              <a:rPr lang="en-US" err="1"/>
              <a:t>위스퍼미디엄</a:t>
            </a:r>
            <a:r>
              <a:rPr lang="en-US"/>
              <a:t> </a:t>
            </a:r>
            <a:r>
              <a:rPr lang="en-US" err="1"/>
              <a:t>모델을</a:t>
            </a:r>
            <a:r>
              <a:rPr lang="en-US"/>
              <a:t> </a:t>
            </a:r>
            <a:r>
              <a:rPr lang="en-US" err="1"/>
              <a:t>파인튜닝해서</a:t>
            </a:r>
            <a:r>
              <a:rPr lang="en-US"/>
              <a:t> </a:t>
            </a:r>
            <a:r>
              <a:rPr lang="en-US" err="1"/>
              <a:t>사용하자고</a:t>
            </a:r>
            <a:r>
              <a:rPr lang="en-US"/>
              <a:t> </a:t>
            </a:r>
            <a:r>
              <a:rPr lang="en-US" err="1"/>
              <a:t>생각하였습니다</a:t>
            </a:r>
            <a:endParaRPr lang="en-US">
              <a:ea typeface="맑은 고딕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5DF14-2D98-E9F0-4C5A-895266565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60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C6BD1-A327-31FE-5170-651EF627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B645AD-B918-B217-2159-84ED86574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64BA5C-34FB-9EBE-DB65-F36CD7A74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Calibri"/>
                <a:cs typeface="Calibri"/>
              </a:rPr>
              <a:t>STT </a:t>
            </a:r>
            <a:r>
              <a:rPr lang="en-US" altLang="ko-KR" err="1">
                <a:latin typeface="Calibri"/>
                <a:ea typeface="Calibri"/>
                <a:cs typeface="Calibri"/>
              </a:rPr>
              <a:t>모델의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학습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방법으로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LoRA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파인튜닝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기법을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사용했는데요</a:t>
            </a:r>
            <a:r>
              <a:rPr lang="en-US" altLang="ko-KR">
                <a:latin typeface="Calibri"/>
                <a:ea typeface="Calibri"/>
                <a:cs typeface="Calibri"/>
              </a:rPr>
              <a:t>,</a:t>
            </a: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LoRA란</a:t>
            </a:r>
            <a:r>
              <a:rPr lang="en-US" altLang="ko-KR">
                <a:latin typeface="Calibri"/>
                <a:ea typeface="Calibri"/>
                <a:cs typeface="Calibri"/>
              </a:rPr>
              <a:t>, </a:t>
            </a:r>
            <a:r>
              <a:rPr lang="en-US" altLang="ko-KR" err="1">
                <a:latin typeface="Calibri"/>
                <a:ea typeface="Calibri"/>
                <a:cs typeface="Calibri"/>
              </a:rPr>
              <a:t>소수의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파라미터만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학습하는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기법으로</a:t>
            </a:r>
            <a:r>
              <a:rPr lang="en-US" altLang="ko-KR">
                <a:latin typeface="Calibri"/>
                <a:ea typeface="Calibri"/>
                <a:cs typeface="Calibri"/>
              </a:rPr>
              <a:t>,</a:t>
            </a: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모델의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성능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저하는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거의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없지만</a:t>
            </a:r>
            <a:endParaRPr lang="en-US" altLang="ko-KR">
              <a:latin typeface="Calibri"/>
              <a:ea typeface="Calibri"/>
              <a:cs typeface="Calibri"/>
            </a:endParaRP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사용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메모리와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학습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시간은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대폭</a:t>
            </a:r>
            <a:r>
              <a:rPr lang="en-US" altLang="ko-KR" b="1">
                <a:latin typeface="Calibri"/>
                <a:ea typeface="Calibri"/>
                <a:cs typeface="Calibri"/>
              </a:rPr>
              <a:t> </a:t>
            </a:r>
            <a:r>
              <a:rPr lang="en-US" altLang="ko-KR" b="1" err="1">
                <a:latin typeface="Calibri"/>
                <a:ea typeface="Calibri"/>
                <a:cs typeface="Calibri"/>
              </a:rPr>
              <a:t>절약</a:t>
            </a:r>
            <a:r>
              <a:rPr lang="en-US" altLang="ko-KR" err="1">
                <a:latin typeface="Calibri"/>
                <a:ea typeface="Calibri"/>
                <a:cs typeface="Calibri"/>
              </a:rPr>
              <a:t>할</a:t>
            </a:r>
            <a:r>
              <a:rPr lang="en-US" altLang="ko-KR">
                <a:latin typeface="Calibri"/>
                <a:ea typeface="Calibri"/>
                <a:cs typeface="Calibri"/>
              </a:rPr>
              <a:t> 수 </a:t>
            </a:r>
            <a:r>
              <a:rPr lang="en-US" altLang="ko-KR" err="1">
                <a:latin typeface="Calibri"/>
                <a:ea typeface="Calibri"/>
                <a:cs typeface="Calibri"/>
              </a:rPr>
              <a:t>있었습니다</a:t>
            </a:r>
            <a:r>
              <a:rPr lang="en-US" altLang="ko-KR">
                <a:latin typeface="Calibri"/>
                <a:ea typeface="Calibri"/>
                <a:cs typeface="Calibri"/>
              </a:rPr>
              <a:t>.</a:t>
            </a:r>
            <a:endParaRPr lang="en-US">
              <a:ea typeface="맑은 고딕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음성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데이터이다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보니까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학습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시간이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오래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걸리기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때문에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LoRA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기법을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사용했다</a:t>
            </a:r>
            <a:r>
              <a:rPr lang="en-US" altLang="ko-KR">
                <a:latin typeface="Calibri"/>
                <a:ea typeface="Calibri"/>
                <a:cs typeface="Calibri"/>
              </a:rPr>
              <a:t>. (</a:t>
            </a:r>
            <a:r>
              <a:rPr lang="en-US" altLang="ko-KR" err="1">
                <a:latin typeface="Calibri"/>
                <a:ea typeface="Calibri"/>
                <a:cs typeface="Calibri"/>
              </a:rPr>
              <a:t>작은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데이터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빠르게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튜닝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가능</a:t>
            </a:r>
            <a:r>
              <a:rPr lang="en-US" altLang="ko-KR">
                <a:latin typeface="Calibri"/>
                <a:ea typeface="Calibri"/>
                <a:cs typeface="Calibri"/>
              </a:rPr>
              <a:t>)</a:t>
            </a:r>
            <a:endParaRPr lang="en-US"/>
          </a:p>
          <a:p>
            <a:r>
              <a:rPr lang="en-US"/>
              <a:t>------------------------------------------------------------------------------------------------------</a:t>
            </a:r>
            <a:endParaRPr lang="en-US">
              <a:ea typeface="맑은 고딕"/>
            </a:endParaRPr>
          </a:p>
          <a:p>
            <a:r>
              <a:rPr lang="en-US" err="1"/>
              <a:t>파인튜닝</a:t>
            </a:r>
            <a:r>
              <a:rPr lang="en-US"/>
              <a:t> </a:t>
            </a:r>
            <a:r>
              <a:rPr lang="en-US" err="1"/>
              <a:t>과정입니다</a:t>
            </a:r>
            <a:r>
              <a:rPr lang="en-US"/>
              <a:t> </a:t>
            </a:r>
            <a:r>
              <a:rPr lang="en-US" err="1"/>
              <a:t>로라파인튜닝을</a:t>
            </a:r>
            <a:r>
              <a:rPr lang="en-US"/>
              <a:t> </a:t>
            </a:r>
            <a:r>
              <a:rPr lang="en-US" err="1"/>
              <a:t>통해</a:t>
            </a:r>
            <a:r>
              <a:rPr lang="en-US"/>
              <a:t> </a:t>
            </a:r>
            <a:r>
              <a:rPr lang="en-US" err="1"/>
              <a:t>특정층에</a:t>
            </a:r>
            <a:r>
              <a:rPr lang="en-US"/>
              <a:t> </a:t>
            </a:r>
            <a:r>
              <a:rPr lang="en-US" err="1"/>
              <a:t>저차원행렬을</a:t>
            </a:r>
            <a:r>
              <a:rPr lang="en-US"/>
              <a:t> </a:t>
            </a:r>
            <a:r>
              <a:rPr lang="en-US" err="1"/>
              <a:t>추가하여</a:t>
            </a:r>
            <a:r>
              <a:rPr lang="en-US"/>
              <a:t> </a:t>
            </a:r>
            <a:r>
              <a:rPr lang="en-US" err="1"/>
              <a:t>소수의파라미터만</a:t>
            </a:r>
            <a:r>
              <a:rPr lang="en-US"/>
              <a:t> </a:t>
            </a:r>
            <a:r>
              <a:rPr lang="en-US" err="1"/>
              <a:t>학습하여</a:t>
            </a:r>
            <a:r>
              <a:rPr lang="en-US"/>
              <a:t> </a:t>
            </a:r>
            <a:r>
              <a:rPr lang="en-US" err="1"/>
              <a:t>학습시간을</a:t>
            </a:r>
            <a:r>
              <a:rPr lang="en-US"/>
              <a:t> </a:t>
            </a:r>
            <a:r>
              <a:rPr lang="en-US" err="1"/>
              <a:t>대폭</a:t>
            </a:r>
            <a:r>
              <a:rPr lang="en-US"/>
              <a:t> </a:t>
            </a:r>
            <a:r>
              <a:rPr lang="en-US" err="1"/>
              <a:t>줄일</a:t>
            </a:r>
            <a:r>
              <a:rPr lang="en-US"/>
              <a:t> 수 </a:t>
            </a:r>
            <a:r>
              <a:rPr lang="en-US" err="1"/>
              <a:t>있었습니다</a:t>
            </a:r>
            <a:endParaRPr lang="en-US" err="1">
              <a:ea typeface="맑은 고딕"/>
            </a:endParaRPr>
          </a:p>
          <a:p>
            <a:r>
              <a:rPr lang="en-US"/>
              <a:t> </a:t>
            </a:r>
            <a:endParaRPr lang="en-US">
              <a:ea typeface="맑은 고딕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15DE-B88F-D9E0-9973-FDAF01F5E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010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73E5D-86D5-E892-0474-2DD1E277C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DE0DA-D3D7-DFCD-953A-5CEA38902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8BC4D-31B9-B46E-C9D4-7887C9C38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err="1">
                <a:latin typeface="Calibri"/>
                <a:ea typeface="Calibri"/>
                <a:cs typeface="Calibri"/>
              </a:rPr>
              <a:t>실시간</a:t>
            </a:r>
            <a:r>
              <a:rPr lang="en-US" altLang="ko-KR" err="1">
                <a:latin typeface="Calibri"/>
                <a:ea typeface="Calibri"/>
                <a:cs typeface="Calibri"/>
              </a:rPr>
              <a:t>으로</a:t>
            </a:r>
            <a:r>
              <a:rPr lang="en-US" altLang="ko-KR">
                <a:latin typeface="Calibri"/>
                <a:ea typeface="Calibri"/>
                <a:cs typeface="Calibri"/>
              </a:rPr>
              <a:t> </a:t>
            </a:r>
            <a:r>
              <a:rPr lang="en-US" altLang="ko-KR" b="1" err="1">
                <a:latin typeface="Calibri"/>
                <a:ea typeface="Calibri"/>
                <a:cs typeface="Calibri"/>
              </a:rPr>
              <a:t>음성을</a:t>
            </a:r>
            <a:r>
              <a:rPr lang="en-US" altLang="ko-KR" b="1">
                <a:latin typeface="Calibri"/>
                <a:ea typeface="Calibri"/>
                <a:cs typeface="Calibri"/>
              </a:rPr>
              <a:t> </a:t>
            </a:r>
            <a:r>
              <a:rPr lang="en-US" altLang="ko-KR" b="1" err="1">
                <a:latin typeface="Calibri"/>
                <a:ea typeface="Calibri"/>
                <a:cs typeface="Calibri"/>
              </a:rPr>
              <a:t>인식</a:t>
            </a:r>
            <a:r>
              <a:rPr lang="en-US" altLang="ko-KR" err="1">
                <a:latin typeface="Calibri"/>
                <a:ea typeface="Calibri"/>
                <a:cs typeface="Calibri"/>
              </a:rPr>
              <a:t>해야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하기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때문에</a:t>
            </a:r>
            <a:r>
              <a:rPr lang="en-US" altLang="ko-KR">
                <a:latin typeface="Calibri"/>
                <a:ea typeface="Calibri"/>
                <a:cs typeface="Calibri"/>
              </a:rPr>
              <a:t>,</a:t>
            </a: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중복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연산</a:t>
            </a:r>
            <a:r>
              <a:rPr lang="en-US" altLang="ko-KR">
                <a:latin typeface="Calibri"/>
                <a:ea typeface="Calibri"/>
                <a:cs typeface="Calibri"/>
              </a:rPr>
              <a:t> 및 </a:t>
            </a:r>
            <a:r>
              <a:rPr lang="en-US" altLang="ko-KR" err="1">
                <a:latin typeface="Calibri"/>
                <a:ea typeface="Calibri"/>
                <a:cs typeface="Calibri"/>
              </a:rPr>
              <a:t>노드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제거</a:t>
            </a:r>
            <a:r>
              <a:rPr lang="en-US" altLang="ko-KR">
                <a:latin typeface="Calibri"/>
                <a:ea typeface="Calibri"/>
                <a:cs typeface="Calibri"/>
              </a:rPr>
              <a:t>, </a:t>
            </a:r>
            <a:r>
              <a:rPr lang="en-US" altLang="ko-KR" err="1">
                <a:latin typeface="Calibri"/>
                <a:ea typeface="Calibri"/>
                <a:cs typeface="Calibri"/>
              </a:rPr>
              <a:t>연산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병합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등의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최적화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기법을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적용하는</a:t>
            </a:r>
            <a:r>
              <a:rPr lang="en-US" altLang="ko-KR">
                <a:latin typeface="Calibri"/>
                <a:ea typeface="Calibri"/>
                <a:cs typeface="Calibri"/>
              </a:rPr>
              <a:t> ONNX </a:t>
            </a:r>
            <a:r>
              <a:rPr lang="en-US" altLang="ko-KR" err="1">
                <a:latin typeface="Calibri"/>
                <a:ea typeface="Calibri"/>
                <a:cs typeface="Calibri"/>
              </a:rPr>
              <a:t>최적화를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통해</a:t>
            </a:r>
            <a:endParaRPr lang="en-US" altLang="ko-KR">
              <a:latin typeface="Calibri"/>
              <a:ea typeface="Calibri"/>
              <a:cs typeface="Calibri"/>
            </a:endParaRP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모델의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연산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효율</a:t>
            </a:r>
            <a:r>
              <a:rPr lang="en-US" altLang="ko-KR">
                <a:latin typeface="Calibri"/>
                <a:ea typeface="Calibri"/>
                <a:cs typeface="Calibri"/>
              </a:rPr>
              <a:t> 및 </a:t>
            </a:r>
            <a:r>
              <a:rPr lang="en-US" altLang="ko-KR" err="1">
                <a:latin typeface="Calibri"/>
                <a:ea typeface="Calibri"/>
                <a:cs typeface="Calibri"/>
              </a:rPr>
              <a:t>추론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속도를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향상시켰습니다</a:t>
            </a:r>
            <a:r>
              <a:rPr lang="en-US" altLang="ko-KR">
                <a:latin typeface="Calibri"/>
                <a:ea typeface="Calibri"/>
                <a:cs typeface="Calibri"/>
              </a:rPr>
              <a:t>.</a:t>
            </a: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실시간으로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대화를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주고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받아야하기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때문에</a:t>
            </a:r>
            <a:r>
              <a:rPr lang="en-US" altLang="ko-KR">
                <a:latin typeface="Calibri"/>
                <a:ea typeface="Calibri"/>
                <a:cs typeface="Calibri"/>
              </a:rPr>
              <a:t>, ONNX </a:t>
            </a:r>
            <a:r>
              <a:rPr lang="en-US" altLang="ko-KR" err="1">
                <a:latin typeface="Calibri"/>
                <a:ea typeface="Calibri"/>
                <a:cs typeface="Calibri"/>
              </a:rPr>
              <a:t>최적화를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적용해서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모델의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추론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속도를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향상시켰다</a:t>
            </a:r>
            <a:r>
              <a:rPr lang="en-US" altLang="ko-KR">
                <a:latin typeface="Calibri"/>
                <a:ea typeface="Calibri"/>
                <a:cs typeface="Calibri"/>
              </a:rPr>
              <a:t>.</a:t>
            </a:r>
            <a:endParaRPr lang="en-US"/>
          </a:p>
          <a:p>
            <a:r>
              <a:rPr lang="en-US"/>
              <a:t>------------------------------------------------------------------------------------------------------</a:t>
            </a:r>
            <a:endParaRPr 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다음으로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모델을</a:t>
            </a:r>
            <a:r>
              <a:rPr lang="en-US"/>
              <a:t> ONNX</a:t>
            </a:r>
            <a:r>
              <a:rPr lang="ko-KR" altLang="en-US">
                <a:ea typeface="맑은 고딕"/>
              </a:rPr>
              <a:t>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변환하여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플랫폼에서도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호환될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구성했습니다</a:t>
            </a:r>
            <a:r>
              <a:rPr lang="en-US"/>
              <a:t>.</a:t>
            </a:r>
            <a:endParaRPr 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이후</a:t>
            </a:r>
            <a:r>
              <a:rPr lang="en-US"/>
              <a:t> ONNX Runtime</a:t>
            </a:r>
            <a:r>
              <a:rPr lang="ko-KR" altLang="en-US">
                <a:ea typeface="맑은 고딕"/>
              </a:rPr>
              <a:t>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적용해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중복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연산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연산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최적화를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수행함으로써</a:t>
            </a:r>
            <a:r>
              <a:rPr lang="en-US"/>
              <a:t>,</a:t>
            </a:r>
            <a:endParaRPr lang="en-US" altLang="ko-KR"/>
          </a:p>
          <a:p>
            <a:r>
              <a:rPr lang="ko-KR" altLang="en-US">
                <a:ea typeface="맑은 고딕"/>
              </a:rPr>
              <a:t>모델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추론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속도를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높이고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실행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효율을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개선했습니</a:t>
            </a:r>
            <a:endParaRPr lang="en-US" err="1">
              <a:ea typeface="맑은 고딕"/>
            </a:endParaRPr>
          </a:p>
          <a:p>
            <a:endParaRPr lang="en-US">
              <a:ea typeface="맑은 고딕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40BA-10D0-FA96-CB6A-253D178BE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4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 팀은 4명으로 구성되어 있으며, 맡은 역할은 각각 다음과 같습니다.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56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98A77-CD68-517A-A2C5-11F4BEAE0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7A2B9-4A23-4CD2-8986-7757EFC96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D8A47-EEF5-A117-7633-4D022406B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latin typeface="Calibri"/>
                <a:ea typeface="Calibri"/>
                <a:cs typeface="Calibri"/>
              </a:rPr>
              <a:t>모델의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b="1" err="1">
                <a:latin typeface="Calibri"/>
                <a:ea typeface="Calibri"/>
                <a:cs typeface="Calibri"/>
              </a:rPr>
              <a:t>추론</a:t>
            </a:r>
            <a:r>
              <a:rPr lang="en-US" altLang="ko-KR" b="1">
                <a:latin typeface="Calibri"/>
                <a:ea typeface="Calibri"/>
                <a:cs typeface="Calibri"/>
              </a:rPr>
              <a:t> </a:t>
            </a:r>
            <a:r>
              <a:rPr lang="en-US" altLang="ko-KR" b="1" err="1">
                <a:latin typeface="Calibri"/>
                <a:ea typeface="Calibri"/>
                <a:cs typeface="Calibri"/>
              </a:rPr>
              <a:t>속도</a:t>
            </a:r>
            <a:r>
              <a:rPr lang="en-US" altLang="ko-KR" err="1">
                <a:latin typeface="Calibri"/>
                <a:ea typeface="Calibri"/>
                <a:cs typeface="Calibri"/>
              </a:rPr>
              <a:t>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추가로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향상시키기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위해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양자화도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적용하였는데요</a:t>
            </a:r>
            <a:r>
              <a:rPr lang="en-US" altLang="ko-KR">
                <a:latin typeface="Calibri"/>
                <a:ea typeface="Calibri"/>
                <a:cs typeface="Calibri"/>
              </a:rPr>
              <a:t>,</a:t>
            </a:r>
          </a:p>
          <a:p>
            <a:r>
              <a:rPr lang="en-US" altLang="ko-KR">
                <a:latin typeface="Calibri"/>
                <a:ea typeface="Calibri"/>
                <a:cs typeface="Calibri"/>
              </a:rPr>
              <a:t>모델 </a:t>
            </a:r>
            <a:r>
              <a:rPr lang="en-US" altLang="ko-KR" err="1">
                <a:latin typeface="Calibri"/>
                <a:ea typeface="Calibri"/>
                <a:cs typeface="Calibri"/>
              </a:rPr>
              <a:t>내부의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값을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실수형에서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정수형으로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변환하는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양자화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방법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중에</a:t>
            </a:r>
            <a:endParaRPr lang="en-US" altLang="ko-KR">
              <a:latin typeface="Calibri"/>
              <a:ea typeface="Calibri"/>
              <a:cs typeface="Calibri"/>
            </a:endParaRPr>
          </a:p>
          <a:p>
            <a:r>
              <a:rPr lang="en-US" altLang="ko-KR">
                <a:latin typeface="Calibri"/>
                <a:ea typeface="Calibri"/>
                <a:cs typeface="Calibri"/>
              </a:rPr>
              <a:t>(</a:t>
            </a:r>
            <a:r>
              <a:rPr lang="en-US" altLang="ko-KR" err="1">
                <a:latin typeface="Calibri"/>
                <a:ea typeface="Calibri"/>
                <a:cs typeface="Calibri"/>
              </a:rPr>
              <a:t>실제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서비스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환경과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유사한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데이터인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캘리브레이션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데이터를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사용하여</a:t>
            </a:r>
            <a:r>
              <a:rPr lang="en-US" altLang="ko-KR">
                <a:latin typeface="Calibri"/>
                <a:ea typeface="Calibri"/>
                <a:cs typeface="Calibri"/>
              </a:rPr>
              <a:t>)</a:t>
            </a: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성능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저하를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최소화할</a:t>
            </a:r>
            <a:r>
              <a:rPr lang="en-US" altLang="ko-KR">
                <a:latin typeface="Calibri"/>
                <a:ea typeface="Calibri"/>
                <a:cs typeface="Calibri"/>
              </a:rPr>
              <a:t> 수 </a:t>
            </a:r>
            <a:r>
              <a:rPr lang="en-US" altLang="ko-KR" err="1">
                <a:latin typeface="Calibri"/>
                <a:ea typeface="Calibri"/>
                <a:cs typeface="Calibri"/>
              </a:rPr>
              <a:t>있는</a:t>
            </a:r>
            <a:r>
              <a:rPr lang="en-US" altLang="ko-KR">
                <a:latin typeface="Calibri"/>
                <a:ea typeface="Calibri"/>
                <a:cs typeface="Calibri"/>
              </a:rPr>
              <a:t> PTQ </a:t>
            </a:r>
            <a:r>
              <a:rPr lang="en-US" altLang="ko-KR" err="1">
                <a:latin typeface="Calibri"/>
                <a:ea typeface="Calibri"/>
                <a:cs typeface="Calibri"/>
              </a:rPr>
              <a:t>정적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양자화를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적용하였습니다</a:t>
            </a:r>
            <a:r>
              <a:rPr lang="en-US" altLang="ko-KR">
                <a:latin typeface="Calibri"/>
                <a:ea typeface="Calibri"/>
                <a:cs typeface="Calibri"/>
              </a:rPr>
              <a:t>.</a:t>
            </a:r>
            <a:endParaRPr lang="en-US"/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r>
              <a:rPr lang="en-US"/>
              <a:t>------------------------------------------------------------------------------------------------------</a:t>
            </a:r>
            <a:endParaRPr lang="en-US">
              <a:ea typeface="맑은 고딕"/>
            </a:endParaRPr>
          </a:p>
          <a:p>
            <a:r>
              <a:rPr lang="en-US"/>
              <a:t> </a:t>
            </a:r>
            <a:endParaRPr lang="en-US">
              <a:ea typeface="맑은 고딕" panose="02110004020202020204"/>
            </a:endParaRPr>
          </a:p>
          <a:p>
            <a:r>
              <a:rPr lang="en-US" err="1"/>
              <a:t>다음으로</a:t>
            </a:r>
            <a:r>
              <a:rPr lang="en-US"/>
              <a:t> </a:t>
            </a:r>
            <a:r>
              <a:rPr lang="en-US" err="1"/>
              <a:t>PTQ정적</a:t>
            </a:r>
            <a:r>
              <a:rPr lang="en-US"/>
              <a:t> </a:t>
            </a:r>
            <a:r>
              <a:rPr lang="en-US" err="1"/>
              <a:t>양자화를</a:t>
            </a:r>
            <a:r>
              <a:rPr lang="en-US"/>
              <a:t> </a:t>
            </a:r>
            <a:r>
              <a:rPr lang="en-US" err="1"/>
              <a:t>진행하였습니다</a:t>
            </a:r>
            <a:r>
              <a:rPr lang="en-US"/>
              <a:t>.</a:t>
            </a:r>
            <a:endParaRPr lang="en-US">
              <a:ea typeface="맑은 고딕"/>
            </a:endParaRPr>
          </a:p>
          <a:p>
            <a:r>
              <a:rPr lang="en-US" err="1"/>
              <a:t>양자화는</a:t>
            </a:r>
            <a:r>
              <a:rPr lang="en-US"/>
              <a:t> </a:t>
            </a:r>
            <a:r>
              <a:rPr lang="en-US" err="1"/>
              <a:t>쉽게말해</a:t>
            </a:r>
            <a:r>
              <a:rPr lang="en-US"/>
              <a:t> </a:t>
            </a:r>
            <a:r>
              <a:rPr lang="en-US" err="1"/>
              <a:t>모델내부의</a:t>
            </a:r>
            <a:r>
              <a:rPr lang="en-US"/>
              <a:t> </a:t>
            </a:r>
            <a:r>
              <a:rPr lang="en-US" err="1"/>
              <a:t>값을</a:t>
            </a:r>
            <a:r>
              <a:rPr lang="en-US"/>
              <a:t> </a:t>
            </a:r>
            <a:r>
              <a:rPr lang="en-US" err="1"/>
              <a:t>실수형이아닌</a:t>
            </a:r>
            <a:r>
              <a:rPr lang="en-US"/>
              <a:t> </a:t>
            </a:r>
            <a:r>
              <a:rPr lang="en-US" err="1"/>
              <a:t>정수형으로</a:t>
            </a:r>
            <a:r>
              <a:rPr lang="en-US"/>
              <a:t> </a:t>
            </a:r>
            <a:r>
              <a:rPr lang="en-US" err="1"/>
              <a:t>바꾸는</a:t>
            </a:r>
            <a:r>
              <a:rPr lang="en-US"/>
              <a:t> </a:t>
            </a:r>
            <a:r>
              <a:rPr lang="en-US" err="1"/>
              <a:t>것입니다</a:t>
            </a:r>
            <a:endParaRPr lang="en-US">
              <a:ea typeface="맑은 고딕"/>
            </a:endParaRPr>
          </a:p>
          <a:p>
            <a:r>
              <a:rPr lang="en-US"/>
              <a:t>PTQ </a:t>
            </a:r>
            <a:r>
              <a:rPr lang="en-US" err="1"/>
              <a:t>정적</a:t>
            </a:r>
            <a:r>
              <a:rPr lang="en-US"/>
              <a:t> </a:t>
            </a:r>
            <a:r>
              <a:rPr lang="en-US" err="1"/>
              <a:t>양자화는</a:t>
            </a:r>
            <a:r>
              <a:rPr lang="en-US"/>
              <a:t>, </a:t>
            </a:r>
            <a:r>
              <a:rPr lang="en-US" err="1"/>
              <a:t>실제</a:t>
            </a:r>
            <a:r>
              <a:rPr lang="en-US"/>
              <a:t> </a:t>
            </a:r>
            <a:r>
              <a:rPr lang="en-US" err="1"/>
              <a:t>환경과</a:t>
            </a:r>
            <a:r>
              <a:rPr lang="en-US"/>
              <a:t> </a:t>
            </a:r>
            <a:r>
              <a:rPr lang="en-US" err="1"/>
              <a:t>유사한</a:t>
            </a:r>
            <a:r>
              <a:rPr lang="en-US"/>
              <a:t> </a:t>
            </a:r>
            <a:r>
              <a:rPr lang="en-US" err="1"/>
              <a:t>데이터를</a:t>
            </a:r>
            <a:r>
              <a:rPr lang="en-US"/>
              <a:t> </a:t>
            </a:r>
            <a:r>
              <a:rPr lang="en-US" err="1"/>
              <a:t>활용해</a:t>
            </a:r>
            <a:r>
              <a:rPr lang="en-US"/>
              <a:t> </a:t>
            </a:r>
            <a:r>
              <a:rPr lang="en-US" err="1"/>
              <a:t>정밀하게</a:t>
            </a:r>
            <a:r>
              <a:rPr lang="en-US"/>
              <a:t> </a:t>
            </a:r>
            <a:r>
              <a:rPr lang="en-US" err="1"/>
              <a:t>정수변환을</a:t>
            </a:r>
            <a:r>
              <a:rPr lang="en-US"/>
              <a:t> </a:t>
            </a:r>
            <a:r>
              <a:rPr lang="en-US" err="1"/>
              <a:t>적용하는</a:t>
            </a:r>
            <a:r>
              <a:rPr lang="en-US"/>
              <a:t> </a:t>
            </a:r>
            <a:r>
              <a:rPr lang="en-US" err="1"/>
              <a:t>방식입니다</a:t>
            </a:r>
            <a:r>
              <a:rPr lang="en-US"/>
              <a:t>.</a:t>
            </a:r>
            <a:endParaRPr lang="en-US">
              <a:ea typeface="맑은 고딕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768B7-5EAB-9EFC-3380-B02AC7539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64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앞의 과정들로 만들어진 저희의 STT 모델이</a:t>
            </a:r>
          </a:p>
          <a:p>
            <a:r>
              <a:rPr lang="ko-KR" altLang="en-US">
                <a:ea typeface="맑은 고딕"/>
              </a:rPr>
              <a:t>평균 추론속도, WER, </a:t>
            </a:r>
            <a:r>
              <a:rPr lang="ko-KR" altLang="en-US" err="1">
                <a:ea typeface="맑은 고딕"/>
              </a:rPr>
              <a:t>CER의</a:t>
            </a:r>
            <a:r>
              <a:rPr lang="ko-KR" altLang="en-US">
                <a:ea typeface="맑은 고딕"/>
              </a:rPr>
              <a:t> 모든 지표에서 가장 좋은 결과를 보였습니다.</a:t>
            </a: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다음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과정을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거쳐 </a:t>
            </a:r>
            <a:r>
              <a:rPr lang="ko-KR" altLang="en-US" err="1">
                <a:ea typeface="맑은 고딕"/>
              </a:rPr>
              <a:t>위스퍼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미디엄을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파인튜닝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결과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평균추론속도와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인식률이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눈에띄게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높아진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516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EC99-2E20-B603-C1AA-CE5F9751B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E0041D-B733-BFEF-9633-30B3E9D4F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34044A-4AE5-45FD-FD8D-D5A0BF879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다음으로 </a:t>
            </a:r>
            <a:r>
              <a:rPr lang="ko-KR" err="1">
                <a:ea typeface="맑은 고딕"/>
              </a:rPr>
              <a:t>NLU입니다</a:t>
            </a:r>
            <a:r>
              <a:rPr lang="ko-KR">
                <a:ea typeface="맑은 고딕"/>
              </a:rPr>
              <a:t>.</a:t>
            </a:r>
          </a:p>
          <a:p>
            <a:r>
              <a:rPr lang="ko-KR" err="1">
                <a:ea typeface="맑은 고딕"/>
              </a:rPr>
              <a:t>NLU란</a:t>
            </a:r>
            <a:r>
              <a:rPr lang="ko-KR">
                <a:ea typeface="맑은 고딕"/>
              </a:rPr>
              <a:t> 사람이 사용하는 언어의 의도와 의미를 기계가 분석하여 이해하는 기술입니다.</a:t>
            </a:r>
          </a:p>
          <a:p>
            <a:r>
              <a:rPr lang="ko-KR">
                <a:ea typeface="맑은 고딕"/>
              </a:rPr>
              <a:t>저희는 </a:t>
            </a:r>
            <a:r>
              <a:rPr lang="ko-KR" err="1">
                <a:ea typeface="맑은 고딕"/>
              </a:rPr>
              <a:t>NLU</a:t>
            </a:r>
            <a:r>
              <a:rPr lang="ko-KR" altLang="en-US" err="1">
                <a:ea typeface="맑은 고딕"/>
              </a:rPr>
              <a:t>를</a:t>
            </a:r>
            <a:r>
              <a:rPr lang="ko-KR" altLang="en-US">
                <a:ea typeface="맑은 고딕"/>
              </a:rPr>
              <a:t> 활용하여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 사용자의 질의에서 의도를 정확히 파악하여 주문과정에서의 오류를 </a:t>
            </a:r>
            <a:r>
              <a:rPr lang="ko-KR" altLang="en-US">
                <a:ea typeface="맑은 고딕"/>
              </a:rPr>
              <a:t>최소화하였습니다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E0A0E-03B9-B2F8-EEAF-9C87CB33E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07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8FE64-284A-7661-6583-DC4CCE3B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311DB-53C5-FD00-C507-44DA98150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935742-B5E3-FA56-339B-9911C6BF7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NLU 모델을 학습시키기 위해 </a:t>
            </a:r>
          </a:p>
          <a:p>
            <a:r>
              <a:rPr lang="ko-KR" b="1">
                <a:ea typeface="맑은 고딕"/>
              </a:rPr>
              <a:t>음식 주문 상황</a:t>
            </a:r>
            <a:r>
              <a:rPr lang="ko-KR">
                <a:ea typeface="맑은 고딕"/>
              </a:rPr>
              <a:t>에 맞는 약 200여개의 문장을 생성하였고, </a:t>
            </a:r>
          </a:p>
          <a:p>
            <a:r>
              <a:rPr lang="ko-KR" b="1">
                <a:ea typeface="맑은 고딕"/>
              </a:rPr>
              <a:t>문법 오류, 맞춤법 오류, 사투리</a:t>
            </a:r>
            <a:r>
              <a:rPr lang="ko-KR">
                <a:ea typeface="맑은 고딕"/>
              </a:rPr>
              <a:t> 등으로 21,000여개까지 증강해서 </a:t>
            </a:r>
            <a:r>
              <a:rPr lang="ko-KR" b="1">
                <a:ea typeface="맑은 고딕"/>
              </a:rPr>
              <a:t>8가지</a:t>
            </a:r>
            <a:r>
              <a:rPr lang="ko-KR">
                <a:ea typeface="맑은 고딕"/>
              </a:rPr>
              <a:t> 의도를 각각 매핑하였습니다.</a:t>
            </a: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err="1">
                <a:ea typeface="맑은 고딕"/>
              </a:rPr>
              <a:t>NLU데이터는</a:t>
            </a:r>
            <a:r>
              <a:rPr lang="ko-KR">
                <a:ea typeface="맑은 고딕"/>
              </a:rPr>
              <a:t> 총 237개의 질의파악을 위한 문장을 생성하였고, 사투리를 사용한 상황, 맞춤법이 조금 틀린 </a:t>
            </a:r>
            <a:r>
              <a:rPr lang="ko-KR" err="1">
                <a:ea typeface="맑은 고딕"/>
              </a:rPr>
              <a:t>상황등으로</a:t>
            </a:r>
            <a:r>
              <a:rPr lang="ko-KR">
                <a:ea typeface="맑은 고딕"/>
              </a:rPr>
              <a:t> 문장을 이만 천 여개까지 증강하였습니다.</a:t>
            </a:r>
            <a:endParaRPr lang="ko-KR"/>
          </a:p>
          <a:p>
            <a:r>
              <a:rPr lang="ko-KR">
                <a:ea typeface="맑은 고딕"/>
              </a:rPr>
              <a:t>증강 한 문장을 의도 매핑하여 학습하였습니다</a:t>
            </a:r>
          </a:p>
          <a:p>
            <a:endParaRPr lang="ko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19B16-F387-CD1F-32F3-465B750BF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36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NLU 모델의 학습 결과로,</a:t>
            </a:r>
          </a:p>
          <a:p>
            <a:r>
              <a:rPr lang="ko-KR" altLang="en-US">
                <a:ea typeface="맑은 고딕"/>
              </a:rPr>
              <a:t>정확도와 초당 처리 개수 지표가 가장 좋았던</a:t>
            </a:r>
          </a:p>
          <a:p>
            <a:r>
              <a:rPr lang="ko-KR" altLang="en-US" err="1">
                <a:ea typeface="맑은 고딕"/>
              </a:rPr>
              <a:t>클루</a:t>
            </a:r>
            <a:r>
              <a:rPr lang="ko-KR" altLang="en-US">
                <a:ea typeface="맑은 고딕"/>
              </a:rPr>
              <a:t> 로버트 </a:t>
            </a:r>
            <a:r>
              <a:rPr lang="ko-KR" altLang="en-US" err="1">
                <a:ea typeface="맑은 고딕"/>
              </a:rPr>
              <a:t>a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라지</a:t>
            </a:r>
            <a:r>
              <a:rPr lang="ko-KR" altLang="en-US">
                <a:ea typeface="맑은 고딕"/>
              </a:rPr>
              <a:t> 모델을 사용하였습니다.</a:t>
            </a: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학습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결과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크루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로버트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라지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모델에서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높은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정확도와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처리속도가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나오는것을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1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E5521-6B9B-E2D3-2B2A-38A972173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426EA-D9B6-411C-8C82-3701535BF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5E4FC0-A492-0B01-8084-A37200134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err="1">
                <a:ea typeface="맑은 고딕"/>
              </a:rPr>
              <a:t>NLU를</a:t>
            </a:r>
            <a:r>
              <a:rPr lang="ko-KR">
                <a:ea typeface="맑은 고딕"/>
              </a:rPr>
              <a:t> 적용한 예시입니다.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>
                <a:ea typeface="맑은 고딕"/>
              </a:rPr>
              <a:t>사용자가 짬뽕을 </a:t>
            </a:r>
            <a:r>
              <a:rPr lang="ko-KR" err="1">
                <a:ea typeface="맑은 고딕"/>
              </a:rPr>
              <a:t>먹고싶다는</a:t>
            </a:r>
            <a:r>
              <a:rPr lang="ko-KR">
                <a:ea typeface="맑은 고딕"/>
              </a:rPr>
              <a:t> 말을 하면</a:t>
            </a:r>
            <a:r>
              <a:rPr lang="ko-KR" altLang="en-US">
                <a:ea typeface="맑은 고딕"/>
              </a:rPr>
              <a:t> 추천이라는 의도로 분류하고,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이대로 주문한다는 말을 하면 주문확정이라는 의도로 분류합니다.</a:t>
            </a: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추천의 의도인 것을 학습데이터를 통해 </a:t>
            </a:r>
            <a:r>
              <a:rPr lang="ko-KR" err="1">
                <a:ea typeface="맑은 고딕"/>
              </a:rPr>
              <a:t>알수</a:t>
            </a:r>
            <a:r>
              <a:rPr lang="ko-KR">
                <a:ea typeface="맑은 고딕"/>
              </a:rPr>
              <a:t> 있습니다. 의도 클래스 종류는 다음과 같습니다</a:t>
            </a:r>
            <a:endParaRPr lang="ko-KR"/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68050-8CC3-1E7E-3A0E-D738DC8B97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784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CB5-3BE1-7478-6B2A-2394BCC9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62378A-18CF-277E-72D6-2A8A6DF72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4A65D-3267-46C4-E198-8920CB7F1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다음은 </a:t>
            </a:r>
            <a:r>
              <a:rPr lang="ko-KR" err="1">
                <a:ea typeface="맑은 고딕"/>
              </a:rPr>
              <a:t>FSM을</a:t>
            </a:r>
            <a:r>
              <a:rPr lang="ko-KR">
                <a:ea typeface="맑은 고딕"/>
              </a:rPr>
              <a:t> 설명 드리겠습니다</a:t>
            </a:r>
            <a:r>
              <a:rPr lang="ko-KR" altLang="en-US"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err="1">
                <a:ea typeface="맑은 고딕"/>
              </a:rPr>
              <a:t>FSM이란</a:t>
            </a:r>
            <a:r>
              <a:rPr lang="ko-KR">
                <a:ea typeface="맑은 고딕"/>
              </a:rPr>
              <a:t>, 특정한 조건이나 상황이 발생하면, 한 상태에서 </a:t>
            </a:r>
            <a:r>
              <a:rPr lang="ko-KR" err="1">
                <a:ea typeface="맑은 고딕"/>
              </a:rPr>
              <a:t>다른상태로</a:t>
            </a:r>
            <a:r>
              <a:rPr lang="ko-KR">
                <a:ea typeface="맑은 고딕"/>
              </a:rPr>
              <a:t> 변화하는 시스템입니다.</a:t>
            </a:r>
            <a:r>
              <a:rPr lang="ko-KR" altLang="en-US"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저희는 이것을 활용하여 사용자의 </a:t>
            </a:r>
            <a:r>
              <a:rPr lang="ko-KR">
                <a:ea typeface="맑은 고딕"/>
              </a:rPr>
              <a:t>의도에 따라 상태가 </a:t>
            </a:r>
            <a:r>
              <a:rPr lang="ko-KR" altLang="en-US">
                <a:ea typeface="맑은 고딕"/>
              </a:rPr>
              <a:t>자연스럽게 전환되도록 합니다</a:t>
            </a:r>
            <a:r>
              <a:rPr lang="ko-KR">
                <a:ea typeface="맑은 고딕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DE66A-F048-CBB0-C568-E7499EFA8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79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FSM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적용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예시입니다</a:t>
            </a:r>
            <a:r>
              <a:rPr lang="en-US"/>
              <a:t>.</a:t>
            </a:r>
            <a:endParaRPr lang="ko-KR" altLang="en-US"/>
          </a:p>
          <a:p>
            <a:r>
              <a:rPr lang="en-US" err="1"/>
              <a:t>왼쪽에</a:t>
            </a:r>
            <a:r>
              <a:rPr lang="en-US"/>
              <a:t> </a:t>
            </a:r>
            <a:r>
              <a:rPr lang="en-US" err="1"/>
              <a:t>보시는</a:t>
            </a:r>
            <a:r>
              <a:rPr lang="en-US"/>
              <a:t> </a:t>
            </a:r>
            <a:r>
              <a:rPr lang="en-US" err="1"/>
              <a:t>것처럼</a:t>
            </a:r>
            <a:r>
              <a:rPr lang="en-US"/>
              <a:t> 4가지 </a:t>
            </a:r>
            <a:r>
              <a:rPr lang="en-US" err="1"/>
              <a:t>상태가</a:t>
            </a:r>
            <a:r>
              <a:rPr lang="en-US"/>
              <a:t> </a:t>
            </a:r>
            <a:r>
              <a:rPr lang="en-US" err="1"/>
              <a:t>있고</a:t>
            </a:r>
            <a:r>
              <a:rPr lang="en-US"/>
              <a:t>,</a:t>
            </a:r>
            <a:endParaRPr lang="en-US">
              <a:ea typeface="맑은 고딕"/>
            </a:endParaRPr>
          </a:p>
          <a:p>
            <a:r>
              <a:rPr lang="en-US" err="1"/>
              <a:t>메뉴</a:t>
            </a:r>
            <a:r>
              <a:rPr lang="en-US"/>
              <a:t> </a:t>
            </a:r>
            <a:r>
              <a:rPr lang="en-US" err="1"/>
              <a:t>선택</a:t>
            </a:r>
            <a:r>
              <a:rPr lang="en-US"/>
              <a:t> 중 </a:t>
            </a:r>
            <a:r>
              <a:rPr lang="en-US" err="1"/>
              <a:t>상태에서</a:t>
            </a:r>
            <a:r>
              <a:rPr lang="en-US"/>
              <a:t> </a:t>
            </a:r>
            <a:r>
              <a:rPr lang="en-US" err="1"/>
              <a:t>주문</a:t>
            </a:r>
            <a:r>
              <a:rPr lang="en-US"/>
              <a:t> </a:t>
            </a:r>
            <a:r>
              <a:rPr lang="en-US" b="1" err="1"/>
              <a:t>확정</a:t>
            </a:r>
            <a:r>
              <a:rPr lang="en-US" b="1"/>
              <a:t> </a:t>
            </a:r>
            <a:r>
              <a:rPr lang="en-US" b="1" err="1"/>
              <a:t>의도</a:t>
            </a:r>
            <a:r>
              <a:rPr lang="en-US" err="1"/>
              <a:t>가</a:t>
            </a:r>
            <a:r>
              <a:rPr lang="en-US"/>
              <a:t> </a:t>
            </a:r>
            <a:r>
              <a:rPr lang="en-US" err="1"/>
              <a:t>들어오면</a:t>
            </a:r>
            <a:r>
              <a:rPr lang="en-US"/>
              <a:t> </a:t>
            </a:r>
            <a:r>
              <a:rPr lang="en-US" err="1"/>
              <a:t>주문</a:t>
            </a:r>
            <a:r>
              <a:rPr lang="en-US"/>
              <a:t> </a:t>
            </a:r>
            <a:r>
              <a:rPr lang="en-US" err="1"/>
              <a:t>확정</a:t>
            </a:r>
            <a:r>
              <a:rPr lang="en-US"/>
              <a:t> 중 </a:t>
            </a:r>
            <a:r>
              <a:rPr lang="en-US" err="1"/>
              <a:t>상태로</a:t>
            </a:r>
            <a:r>
              <a:rPr lang="en-US"/>
              <a:t> </a:t>
            </a:r>
            <a:r>
              <a:rPr lang="en-US" err="1"/>
              <a:t>전환됩니다</a:t>
            </a:r>
            <a:r>
              <a:rPr lang="en-US"/>
              <a:t>.</a:t>
            </a:r>
            <a:endParaRPr lang="en-US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115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다음은</a:t>
            </a:r>
            <a:r>
              <a:rPr lang="en-US" altLang="ko-KR">
                <a:ea typeface="맑은 고딕"/>
              </a:rPr>
              <a:t> RAG/LLM</a:t>
            </a:r>
            <a:r>
              <a:rPr lang="ko-KR" altLang="en-US">
                <a:ea typeface="맑은 고딕"/>
              </a:rPr>
              <a:t>입니다</a:t>
            </a:r>
            <a:endParaRPr 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RAG/LLM </a:t>
            </a:r>
            <a:r>
              <a:rPr lang="ko-KR" altLang="en-US">
                <a:ea typeface="맑은 고딕"/>
              </a:rPr>
              <a:t>구조는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사용자의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질의를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임베딩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모델이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벡터화하고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이를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벡터</a:t>
            </a:r>
            <a:r>
              <a:rPr lang="en-US" altLang="ko-KR">
                <a:ea typeface="맑은 고딕"/>
              </a:rPr>
              <a:t> DB</a:t>
            </a:r>
            <a:r>
              <a:rPr lang="ko-KR" altLang="en-US">
                <a:ea typeface="맑은 고딕"/>
              </a:rPr>
              <a:t>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유사한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문서를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검색한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뒤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해당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문서를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질의와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함께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프롬프트에 전달하면 </a:t>
            </a:r>
            <a:r>
              <a:rPr lang="en-US" altLang="ko-KR">
                <a:ea typeface="맑은 고딕"/>
              </a:rPr>
              <a:t>LLM</a:t>
            </a:r>
            <a:r>
              <a:rPr lang="ko-KR" altLang="en-US" err="1">
                <a:ea typeface="맑은 고딕"/>
              </a:rPr>
              <a:t>에</a:t>
            </a:r>
            <a:r>
              <a:rPr lang="ko-KR" altLang="en-US">
                <a:ea typeface="맑은 고딕"/>
              </a:rPr>
              <a:t> 응답을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생성하는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방식입니다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89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EFBB-FB56-3F3A-604B-3CF408BB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02630-0EC9-B2DC-0ED8-29CEFCD00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9EA27-FC1C-2DB9-B527-497299C19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저희는</a:t>
            </a:r>
            <a:r>
              <a:rPr lang="ko-KR" altLang="en-US" b="1">
                <a:ea typeface="맑은 고딕"/>
              </a:rPr>
              <a:t> 벡터 </a:t>
            </a:r>
            <a:r>
              <a:rPr lang="en-US" altLang="ko-KR" b="1">
                <a:ea typeface="맑은 고딕"/>
              </a:rPr>
              <a:t>DB</a:t>
            </a:r>
            <a:r>
              <a:rPr lang="ko-KR" altLang="en-US" err="1">
                <a:ea typeface="맑은 고딕"/>
              </a:rPr>
              <a:t>에</a:t>
            </a:r>
            <a:r>
              <a:rPr lang="ko-KR" altLang="en-US">
                <a:ea typeface="맑은 고딕"/>
              </a:rPr>
              <a:t> </a:t>
            </a:r>
            <a:r>
              <a:rPr lang="ko-KR">
                <a:ea typeface="맑은 고딕"/>
              </a:rPr>
              <a:t>사용할 데이터로 </a:t>
            </a:r>
            <a:r>
              <a:rPr lang="ko-KR" altLang="en-US">
                <a:ea typeface="맑은 고딕"/>
              </a:rPr>
              <a:t>요기요에서 가게 </a:t>
            </a:r>
            <a:r>
              <a:rPr lang="en-US" altLang="ko-KR">
                <a:ea typeface="맑은 고딕"/>
              </a:rPr>
              <a:t>1,300</a:t>
            </a:r>
            <a:r>
              <a:rPr lang="ko-KR" altLang="en-US">
                <a:ea typeface="맑은 고딕"/>
              </a:rPr>
              <a:t>여개</a:t>
            </a:r>
            <a:r>
              <a:rPr lang="ko-KR">
                <a:ea typeface="맑은 고딕"/>
              </a:rPr>
              <a:t>, 메뉴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63,000</a:t>
            </a:r>
            <a:r>
              <a:rPr lang="ko-KR" altLang="en-US">
                <a:ea typeface="맑은 고딕"/>
              </a:rPr>
              <a:t>여개</a:t>
            </a:r>
            <a:r>
              <a:rPr 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리뷰 </a:t>
            </a:r>
            <a:r>
              <a:rPr lang="en-US" altLang="ko-KR">
                <a:ea typeface="맑은 고딕"/>
              </a:rPr>
              <a:t>67,000</a:t>
            </a:r>
            <a:r>
              <a:rPr lang="ko-KR" altLang="en-US">
                <a:ea typeface="맑은 고딕"/>
              </a:rPr>
              <a:t>여개를 크롤링했습니다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7C4BF-6945-3A12-1915-1A41AF6AA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01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목차는 다음과 같습니다. 주제 선정 배경부터 기대효과 및 활용방안까지 </a:t>
            </a:r>
            <a:r>
              <a:rPr lang="ko-KR" altLang="en-US">
                <a:ea typeface="맑은 고딕"/>
              </a:rPr>
              <a:t>발표하겠습니다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68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E70D1-6E35-DC5D-0A7E-2A0FDB6BC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2D52F-2928-240E-C31B-69C5BDCAEA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66CAD-D8F7-217A-F6B6-239F57E5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가게, 메뉴, 리뷰의 </a:t>
            </a:r>
            <a:r>
              <a:rPr lang="ko-KR" err="1">
                <a:ea typeface="맑은 고딕"/>
              </a:rPr>
              <a:t>청크</a:t>
            </a:r>
            <a:r>
              <a:rPr lang="ko-KR">
                <a:ea typeface="맑은 고딕"/>
              </a:rPr>
              <a:t> 범위를 각각 설정하여, </a:t>
            </a:r>
            <a:r>
              <a:rPr lang="ko-KR" err="1">
                <a:ea typeface="맑은 고딕"/>
              </a:rPr>
              <a:t>임베딩과</a:t>
            </a:r>
            <a:r>
              <a:rPr lang="ko-KR">
                <a:ea typeface="맑은 고딕"/>
              </a:rPr>
              <a:t> 검색 효율을 향상시켰고,</a:t>
            </a:r>
            <a:r>
              <a:rPr lang="ko-KR" altLang="en-US">
                <a:ea typeface="맑은 고딕"/>
              </a:rPr>
              <a:t> </a:t>
            </a:r>
            <a:r>
              <a:rPr lang="ko-KR">
                <a:ea typeface="맑은 고딕"/>
              </a:rPr>
              <a:t>각각의 벡터 </a:t>
            </a:r>
            <a:r>
              <a:rPr lang="ko-KR" err="1">
                <a:ea typeface="맑은 고딕"/>
              </a:rPr>
              <a:t>DB에</a:t>
            </a:r>
            <a:r>
              <a:rPr lang="ko-KR">
                <a:ea typeface="맑은 고딕"/>
              </a:rPr>
              <a:t> 저장하여 검색 안정성을 향상시켰습니다.</a:t>
            </a:r>
            <a:endParaRPr lang="ko-KR"/>
          </a:p>
          <a:p>
            <a:pPr marL="171450" indent="-171450">
              <a:buFont typeface="Arial"/>
              <a:buChar char="•"/>
            </a:pPr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B4F9C-38A8-C2B4-0817-F83448C81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942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6095B-4BA3-6C1B-AD48-3C198014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F8C90-3D2D-A7C2-B7C9-03E87D20B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4ACC8-3285-6BCA-7856-EEAD9693D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각각 저장된 벡터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db를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의도와 상태에 따라 조합하여 검색 안정성과 효율을 향상 시킵니다. 프롬프트 또한 의도와 상태에 따라 각각 다르게 설정하여 최적의 답변을 생성하도록 하였습니다.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994B-9C48-6B05-562A-0C6F9F25E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DD188-5BAC-6CAE-02C2-F40286AE3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8B77D-B8BE-E2B1-CA3E-89CEC39E5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FC4F4-9822-DDAC-048E-8C76074E3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의도, 상태에 따라 관련 </a:t>
            </a:r>
            <a:r>
              <a:rPr lang="ko-KR" err="1">
                <a:ea typeface="맑은 고딕"/>
              </a:rPr>
              <a:t>벡터DB를</a:t>
            </a:r>
            <a:r>
              <a:rPr lang="ko-KR">
                <a:ea typeface="맑은 고딕"/>
              </a:rPr>
              <a:t> 고르고</a:t>
            </a:r>
            <a:endParaRPr lang="en-US" altLang="ko-KR">
              <a:ea typeface="맑은 고딕"/>
            </a:endParaRPr>
          </a:p>
          <a:p>
            <a:r>
              <a:rPr lang="ko-KR">
                <a:ea typeface="맑은 고딕"/>
              </a:rPr>
              <a:t>상태에 따라 동적 프롬프트를 생성한다</a:t>
            </a:r>
          </a:p>
          <a:p>
            <a:r>
              <a:rPr lang="ko-KR" altLang="en-US">
                <a:ea typeface="맑은 고딕"/>
              </a:rPr>
              <a:t>-------------------------------------------------</a:t>
            </a:r>
          </a:p>
          <a:p>
            <a:r>
              <a:rPr lang="ko-KR">
                <a:ea typeface="맑은 고딕"/>
              </a:rPr>
              <a:t> </a:t>
            </a:r>
          </a:p>
          <a:p>
            <a:r>
              <a:rPr lang="ko-KR">
                <a:ea typeface="맑은 고딕"/>
              </a:rPr>
              <a:t>NLU/</a:t>
            </a:r>
            <a:r>
              <a:rPr lang="ko-KR" err="1">
                <a:ea typeface="맑은 고딕"/>
              </a:rPr>
              <a:t>FSM기술을</a:t>
            </a:r>
            <a:r>
              <a:rPr lang="ko-KR">
                <a:ea typeface="맑은 고딕"/>
              </a:rPr>
              <a:t> 적용한 RAG/LLM </a:t>
            </a:r>
            <a:r>
              <a:rPr lang="ko-KR" err="1">
                <a:ea typeface="맑은 고딕"/>
              </a:rPr>
              <a:t>아키텍쳐에</a:t>
            </a:r>
            <a:r>
              <a:rPr lang="ko-KR">
                <a:ea typeface="맑은 고딕"/>
              </a:rPr>
              <a:t> 대해 말씀 드리겠습니다</a:t>
            </a:r>
          </a:p>
          <a:p>
            <a:r>
              <a:rPr lang="ko-KR">
                <a:ea typeface="맑은 고딕"/>
              </a:rPr>
              <a:t> </a:t>
            </a:r>
          </a:p>
          <a:p>
            <a:r>
              <a:rPr lang="ko-KR">
                <a:ea typeface="맑은 고딕"/>
              </a:rPr>
              <a:t>우선 사용자의 질의 </a:t>
            </a:r>
            <a:r>
              <a:rPr lang="ko-KR" err="1">
                <a:ea typeface="맑은 고딕"/>
              </a:rPr>
              <a:t>를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NLU에서</a:t>
            </a:r>
            <a:r>
              <a:rPr lang="ko-KR">
                <a:ea typeface="맑은 고딕"/>
              </a:rPr>
              <a:t> 의도분석 한 다음, </a:t>
            </a:r>
            <a:r>
              <a:rPr lang="ko-KR" err="1">
                <a:ea typeface="맑은 고딕"/>
              </a:rPr>
              <a:t>FSM에서</a:t>
            </a:r>
            <a:r>
              <a:rPr lang="ko-KR">
                <a:ea typeface="맑은 고딕"/>
              </a:rPr>
              <a:t> 상태 관리를 한 후, 의도와 상태에 따라 벡터 </a:t>
            </a:r>
            <a:r>
              <a:rPr lang="ko-KR" err="1">
                <a:ea typeface="맑은 고딕"/>
              </a:rPr>
              <a:t>DB에서</a:t>
            </a:r>
            <a:r>
              <a:rPr lang="ko-KR">
                <a:ea typeface="맑은 고딕"/>
              </a:rPr>
              <a:t> 관련벡터 </a:t>
            </a:r>
            <a:r>
              <a:rPr lang="ko-KR" err="1">
                <a:ea typeface="맑은 고딕"/>
              </a:rPr>
              <a:t>DB를</a:t>
            </a:r>
            <a:r>
              <a:rPr lang="ko-KR">
                <a:ea typeface="맑은 고딕"/>
              </a:rPr>
              <a:t> 가져옵니다</a:t>
            </a:r>
          </a:p>
          <a:p>
            <a:r>
              <a:rPr lang="ko-KR">
                <a:ea typeface="맑은 고딕"/>
              </a:rPr>
              <a:t> </a:t>
            </a:r>
          </a:p>
          <a:p>
            <a:r>
              <a:rPr lang="ko-KR">
                <a:ea typeface="맑은 고딕"/>
              </a:rPr>
              <a:t>그리고 추가로, 의도 및 </a:t>
            </a:r>
            <a:r>
              <a:rPr lang="ko-KR" err="1">
                <a:ea typeface="맑은 고딕"/>
              </a:rPr>
              <a:t>상태에따라</a:t>
            </a:r>
            <a:r>
              <a:rPr lang="ko-KR">
                <a:ea typeface="맑은 고딕"/>
              </a:rPr>
              <a:t> 동적 프롬프트를 생성합니다,</a:t>
            </a:r>
          </a:p>
          <a:p>
            <a:r>
              <a:rPr lang="ko-KR">
                <a:ea typeface="맑은 고딕"/>
              </a:rPr>
              <a:t>마지막으로 사용자 질의가 벡터화 되어 관련벡터 </a:t>
            </a:r>
            <a:r>
              <a:rPr lang="ko-KR" err="1">
                <a:ea typeface="맑은 고딕"/>
              </a:rPr>
              <a:t>DB와</a:t>
            </a:r>
            <a:r>
              <a:rPr lang="ko-KR">
                <a:ea typeface="맑은 고딕"/>
              </a:rPr>
              <a:t> 연관정보가 </a:t>
            </a:r>
            <a:r>
              <a:rPr lang="ko-KR" err="1">
                <a:ea typeface="맑은 고딕"/>
              </a:rPr>
              <a:t>동적프롬프트와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함꼐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LLM이</a:t>
            </a:r>
            <a:r>
              <a:rPr lang="ko-KR">
                <a:ea typeface="맑은 고딕"/>
              </a:rPr>
              <a:t> 답을 하게 됩니다.</a:t>
            </a:r>
          </a:p>
          <a:p>
            <a:endParaRPr lang="ko-KR">
              <a:ea typeface="맑은 고딕"/>
            </a:endParaRPr>
          </a:p>
          <a:p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>
                <a:ea typeface="맑은 고딕"/>
              </a:rPr>
              <a:t>사용자 질의를 </a:t>
            </a:r>
            <a:r>
              <a:rPr lang="ko-KR" altLang="en-US" err="1">
                <a:ea typeface="맑은 고딕"/>
              </a:rPr>
              <a:t>nlu와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fsm에서</a:t>
            </a:r>
            <a:r>
              <a:rPr lang="ko-KR" altLang="en-US">
                <a:ea typeface="맑은 고딕"/>
              </a:rPr>
              <a:t> 의도와 상태를 전달 받고 </a:t>
            </a:r>
            <a:r>
              <a:rPr lang="ko-KR" altLang="en-US" err="1">
                <a:ea typeface="맑은 고딕"/>
              </a:rPr>
              <a:t>벡터db의</a:t>
            </a:r>
            <a:r>
              <a:rPr lang="ko-KR" altLang="en-US">
                <a:ea typeface="맑은 고딕"/>
              </a:rPr>
              <a:t> 조합을 생성하여 프롬프트에 전달합니다. 사용자 질의 또한 쿼리, 의도, 상태를 전달받고 전달 받은 문서와 </a:t>
            </a:r>
            <a:r>
              <a:rPr lang="ko-KR" altLang="en-US" err="1">
                <a:ea typeface="맑은 고딕"/>
              </a:rPr>
              <a:t>쿼리을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llm으로</a:t>
            </a:r>
            <a:r>
              <a:rPr lang="ko-KR" altLang="en-US">
                <a:ea typeface="맑은 고딕"/>
              </a:rPr>
              <a:t> 전달 하여 응답을 생성합니다.</a:t>
            </a:r>
          </a:p>
          <a:p>
            <a:pPr marL="171450" indent="-171450">
              <a:buFont typeface="Arial"/>
              <a:buChar char="•"/>
            </a:pPr>
            <a:endParaRPr lang="ko-KR" altLang="en-US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>
                <a:ea typeface="맑은 고딕"/>
              </a:rPr>
              <a:t>사용자의 질의가 들어오면 </a:t>
            </a:r>
            <a:r>
              <a:rPr lang="ko-KR" altLang="en-US" err="1">
                <a:ea typeface="맑은 고딕"/>
              </a:rPr>
              <a:t>nlu와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fsm을</a:t>
            </a:r>
            <a:r>
              <a:rPr lang="ko-KR" altLang="en-US">
                <a:ea typeface="맑은 고딕"/>
              </a:rPr>
              <a:t> 통해 나온 의도와 상태에 따라 설정된 </a:t>
            </a:r>
            <a:r>
              <a:rPr lang="ko-KR" altLang="en-US" err="1">
                <a:ea typeface="맑은 고딕"/>
              </a:rPr>
              <a:t>벡터DB</a:t>
            </a:r>
            <a:r>
              <a:rPr lang="ko-KR" altLang="en-US">
                <a:ea typeface="맑은 고딕"/>
              </a:rPr>
              <a:t> 조합과 프롬프트를 통해 </a:t>
            </a:r>
            <a:r>
              <a:rPr lang="ko-KR" altLang="en-US" err="1">
                <a:ea typeface="맑은 고딕"/>
              </a:rPr>
              <a:t>llm</a:t>
            </a:r>
            <a:r>
              <a:rPr lang="ko-KR" altLang="en-US">
                <a:ea typeface="맑은 고딕"/>
              </a:rPr>
              <a:t> 답변을 생성합니다.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B9934-1C15-4C36-5B85-A77DF2C3D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78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04)</a:t>
            </a:r>
            <a:r>
              <a:rPr lang="ko-KR" altLang="en-US">
                <a:ea typeface="맑은 고딕"/>
              </a:rPr>
              <a:t>다음은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구현입니다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190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앱과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AIProcessing</a:t>
            </a:r>
            <a:r>
              <a:rPr lang="ko-KR" altLang="en-US">
                <a:ea typeface="맑은 고딕"/>
              </a:rPr>
              <a:t>을</a:t>
            </a:r>
            <a:r>
              <a:rPr lang="en-US" altLang="ko-KR">
                <a:ea typeface="맑은 고딕"/>
              </a:rPr>
              <a:t> Node.js </a:t>
            </a:r>
            <a:r>
              <a:rPr lang="ko-KR" altLang="en-US">
                <a:ea typeface="맑은 고딕"/>
              </a:rPr>
              <a:t>서버를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연동하여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서비스하였습니다</a:t>
            </a:r>
          </a:p>
          <a:p>
            <a:endParaRPr lang="ko-KR" altLang="en-US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>
                <a:ea typeface="맑은 고딕"/>
              </a:rPr>
              <a:t>앞서 설명한 </a:t>
            </a:r>
            <a:r>
              <a:rPr lang="ko-KR" altLang="en-US" err="1">
                <a:ea typeface="맑은 고딕"/>
              </a:rPr>
              <a:t>ai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pocessing을</a:t>
            </a:r>
            <a:r>
              <a:rPr lang="ko-KR" altLang="en-US">
                <a:ea typeface="맑은 고딕"/>
              </a:rPr>
              <a:t> node.js를 통해 연동 되며 주문 정보는 </a:t>
            </a:r>
            <a:r>
              <a:rPr lang="ko-KR" altLang="en-US" err="1">
                <a:ea typeface="맑은 고딕"/>
              </a:rPr>
              <a:t>db에</a:t>
            </a:r>
            <a:r>
              <a:rPr lang="ko-KR" altLang="en-US">
                <a:ea typeface="맑은 고딕"/>
              </a:rPr>
              <a:t> 저장됩니다.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32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  <a:cs typeface="Calibri"/>
              </a:rPr>
              <a:t>다음으로 시연영상을 보여드리겠습니다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374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기대효과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활용방안입니다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기대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효과로는</a:t>
            </a:r>
            <a:r>
              <a:rPr lang="en-US" altLang="ko-KR">
                <a:ea typeface="맑은 고딕"/>
              </a:rPr>
              <a:t> 70</a:t>
            </a:r>
            <a:r>
              <a:rPr lang="ko-KR" altLang="en-US">
                <a:ea typeface="맑은 고딕"/>
              </a:rPr>
              <a:t>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고령층의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음식배달앱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경험률이</a:t>
            </a:r>
            <a:r>
              <a:rPr lang="en-US" altLang="ko-KR">
                <a:ea typeface="맑은 고딕"/>
              </a:rPr>
              <a:t> 약 </a:t>
            </a:r>
            <a:r>
              <a:rPr lang="ko-KR" altLang="en-US" err="1">
                <a:ea typeface="맑은 고딕"/>
              </a:rPr>
              <a:t>두배가까이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오를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기대하며 또한, 음성만으로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주문이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가능해지면서</a:t>
            </a:r>
            <a:r>
              <a:rPr lang="en-US" altLang="ko-KR"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메뉴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탐색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입력과정이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생략되어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주문처리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시간이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것입니다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79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3772-8BA4-931F-72EA-0C0A7B71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85B53-4AC2-12C9-1CE0-1C3A09F55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8EFBC-3B9A-8C3E-A440-900ED7830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 </a:t>
            </a:r>
            <a:endParaRPr lang="ko-KR" altLang="en-US"/>
          </a:p>
          <a:p>
            <a:pPr>
              <a:defRPr/>
            </a:pPr>
            <a:r>
              <a:rPr lang="en-US" err="1"/>
              <a:t>활용방안으로는</a:t>
            </a:r>
            <a:r>
              <a:rPr lang="en-US"/>
              <a:t> </a:t>
            </a:r>
            <a:r>
              <a:rPr lang="en-US" err="1"/>
              <a:t>스마트홈</a:t>
            </a:r>
            <a:r>
              <a:rPr lang="en-US"/>
              <a:t>*</a:t>
            </a:r>
            <a:r>
              <a:rPr lang="en-US" err="1"/>
              <a:t>IoT음성비서에</a:t>
            </a:r>
            <a:r>
              <a:rPr lang="en-US"/>
              <a:t> </a:t>
            </a:r>
            <a:r>
              <a:rPr lang="en-US" err="1"/>
              <a:t>활용할</a:t>
            </a:r>
            <a:r>
              <a:rPr lang="en-US"/>
              <a:t> 수 </a:t>
            </a:r>
            <a:r>
              <a:rPr lang="en-US" err="1"/>
              <a:t>있고</a:t>
            </a:r>
            <a:r>
              <a:rPr lang="en-US"/>
              <a:t>, </a:t>
            </a:r>
            <a:r>
              <a:rPr lang="en-US" err="1"/>
              <a:t>음성서비스이기</a:t>
            </a:r>
            <a:r>
              <a:rPr lang="en-US"/>
              <a:t> </a:t>
            </a:r>
            <a:r>
              <a:rPr lang="en-US" err="1"/>
              <a:t>떄문에</a:t>
            </a:r>
            <a:r>
              <a:rPr lang="en-US"/>
              <a:t> </a:t>
            </a:r>
            <a:r>
              <a:rPr lang="en-US" err="1"/>
              <a:t>시각장애인</a:t>
            </a:r>
            <a:r>
              <a:rPr lang="en-US"/>
              <a:t> </a:t>
            </a:r>
            <a:r>
              <a:rPr lang="en-US" err="1"/>
              <a:t>보조</a:t>
            </a:r>
            <a:r>
              <a:rPr lang="en-US"/>
              <a:t> </a:t>
            </a:r>
            <a:r>
              <a:rPr lang="en-US" err="1"/>
              <a:t>플랫폼으로</a:t>
            </a:r>
            <a:r>
              <a:rPr lang="en-US"/>
              <a:t> </a:t>
            </a:r>
            <a:r>
              <a:rPr lang="en-US" err="1"/>
              <a:t>확장할</a:t>
            </a:r>
            <a:r>
              <a:rPr lang="en-US"/>
              <a:t> </a:t>
            </a:r>
            <a:r>
              <a:rPr lang="en-US" err="1"/>
              <a:t>수있습니다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또한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키오스크</a:t>
            </a:r>
            <a:r>
              <a:rPr lang="en-US"/>
              <a:t>, </a:t>
            </a:r>
            <a:r>
              <a:rPr lang="ko-KR" altLang="en-US" err="1">
                <a:ea typeface="맑은 고딕"/>
              </a:rPr>
              <a:t>주문태블릿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등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오프라인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매장에도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활용할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있을것으로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기대됩니다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DA241-F9B2-F89A-D01A-6DC6AD039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34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298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주제</a:t>
            </a:r>
            <a:r>
              <a:rPr lang="en-US" altLang="ko-KR"/>
              <a:t> </a:t>
            </a:r>
            <a:r>
              <a:rPr lang="ko-KR" altLang="en-US"/>
              <a:t>선정</a:t>
            </a:r>
            <a:r>
              <a:rPr lang="en-US" altLang="ko-KR"/>
              <a:t> </a:t>
            </a:r>
            <a:r>
              <a:rPr lang="ko-KR" altLang="en-US"/>
              <a:t>배경입니다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8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A8CCC-274B-C91A-64BE-42FAFD288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8F882-0DCD-0E13-876B-9D94BCD4E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1D95D3-780C-6EE6-6FD1-855C6BF24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기사에서도 알 수 있듯, </a:t>
            </a:r>
            <a:r>
              <a:rPr lang="ko-KR" b="1">
                <a:ea typeface="맑은 고딕"/>
              </a:rPr>
              <a:t>청년층과 고령층 간의 디지털 격차는 점점 더 심화되고 있습니다.</a:t>
            </a:r>
            <a:br>
              <a:rPr lang="ko-KR" b="1">
                <a:cs typeface="+mn-lt"/>
              </a:rPr>
            </a:br>
            <a:r>
              <a:rPr lang="ko-KR" b="1">
                <a:ea typeface="맑은 고딕"/>
              </a:rPr>
              <a:t> 특히 </a:t>
            </a:r>
            <a:r>
              <a:rPr lang="ko-KR" b="1" err="1">
                <a:ea typeface="맑은 고딕"/>
              </a:rPr>
              <a:t>배달앱은</a:t>
            </a:r>
            <a:r>
              <a:rPr lang="ko-KR" b="1">
                <a:ea typeface="맑은 고딕"/>
              </a:rPr>
              <a:t> 청년층 중심으로 설계되어</a:t>
            </a:r>
            <a:r>
              <a:rPr lang="ko-KR">
                <a:ea typeface="맑은 고딕"/>
              </a:rPr>
              <a:t>, 고령자에게는 </a:t>
            </a:r>
            <a:r>
              <a:rPr lang="ko-KR" b="1">
                <a:ea typeface="맑은 고딕"/>
              </a:rPr>
              <a:t>사용 진입 장벽이 높은 구조</a:t>
            </a:r>
            <a:r>
              <a:rPr lang="ko-KR">
                <a:ea typeface="맑은 고딕"/>
              </a:rPr>
              <a:t>입니다.</a:t>
            </a:r>
            <a:endParaRPr lang="ko-KR" altLang="en-US"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36966-2032-6968-63BD-F6A5A1F4A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0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D249F-829B-62E5-747B-A00D21AEB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FFB3F9-8DFB-CBE1-7973-24493D89F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936D46-5AA8-02EB-C4B6-B6730E426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서울시 70세 이상 고령층을 대상으로 음식 배달 앱 이용 </a:t>
            </a:r>
            <a:r>
              <a:rPr lang="ko-KR" err="1">
                <a:ea typeface="맑은 고딕"/>
              </a:rPr>
              <a:t>경험률을</a:t>
            </a:r>
            <a:r>
              <a:rPr lang="ko-KR">
                <a:ea typeface="맑은 고딕"/>
              </a:rPr>
              <a:t> 조사 한 결과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</a:t>
            </a:r>
            <a:r>
              <a:rPr lang="ko-KR">
                <a:ea typeface="맑은 고딕"/>
              </a:rPr>
              <a:t>음식 배달 앱 이용 </a:t>
            </a:r>
            <a:r>
              <a:rPr lang="ko-KR" err="1">
                <a:ea typeface="맑은 고딕"/>
              </a:rPr>
              <a:t>경험률은</a:t>
            </a:r>
            <a:r>
              <a:rPr lang="ko-KR">
                <a:ea typeface="맑은 고딕"/>
              </a:rPr>
              <a:t> 7.7%에 불과했습니다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낮은 이용률의 이유를 알아보기 위해 저희가 직접 </a:t>
            </a:r>
            <a:r>
              <a:rPr lang="ko-KR" err="1">
                <a:ea typeface="맑은 고딕"/>
              </a:rPr>
              <a:t>배달앱을</a:t>
            </a:r>
            <a:r>
              <a:rPr lang="ko-KR">
                <a:ea typeface="맑은 고딕"/>
              </a:rPr>
              <a:t> 사용하지 </a:t>
            </a:r>
            <a:r>
              <a:rPr lang="ko-KR" err="1">
                <a:ea typeface="맑은 고딕"/>
              </a:rPr>
              <a:t>않으키는</a:t>
            </a:r>
            <a:r>
              <a:rPr lang="ko-KR">
                <a:ea typeface="맑은 고딕"/>
              </a:rPr>
              <a:t> 이유를 가야지역 경로당 5곳을 돌며 어르신들께 직접 여쭈어 </a:t>
            </a:r>
            <a:r>
              <a:rPr lang="ko-KR" altLang="en-US">
                <a:ea typeface="맑은 고딕"/>
              </a:rPr>
              <a:t>보았습니다</a:t>
            </a:r>
            <a:endParaRPr lang="en-US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D3643F-8954-F48A-5167-57777CAF3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어르신들께서는 전화 주문이 익숙하여 </a:t>
            </a:r>
            <a:r>
              <a:rPr lang="ko-KR" err="1">
                <a:ea typeface="맑은 고딕"/>
              </a:rPr>
              <a:t>배달앱이</a:t>
            </a:r>
            <a:r>
              <a:rPr lang="ko-KR">
                <a:ea typeface="맑은 고딕"/>
              </a:rPr>
              <a:t> 사용하기 어렵고, 핸드폰 사용이 익숙하지 않은데, 자식에게 매번 </a:t>
            </a:r>
            <a:r>
              <a:rPr lang="ko-KR" err="1">
                <a:ea typeface="맑은 고딕"/>
              </a:rPr>
              <a:t>물어보는것도</a:t>
            </a:r>
            <a:r>
              <a:rPr lang="ko-KR">
                <a:ea typeface="맑은 고딕"/>
              </a:rPr>
              <a:t> 눈치가 보인다 등의 여러가지 답변을 해 주셨습니다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7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1953-1E25-CA03-1D13-AD9501E7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0D56E3-93AA-100A-A63A-5D6969D7B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88840D-7141-1101-B0F0-3F87041C6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추가로 저희가 고령층 어르신들을 대상으로 직접</a:t>
            </a:r>
            <a:r>
              <a:rPr lang="ko-KR" altLang="en-US">
                <a:ea typeface="맑은 고딕"/>
              </a:rPr>
              <a:t> 자체 </a:t>
            </a:r>
            <a:r>
              <a:rPr lang="ko-KR">
                <a:ea typeface="맑은 고딕"/>
              </a:rPr>
              <a:t>설문 </a:t>
            </a:r>
            <a:r>
              <a:rPr lang="ko-KR" altLang="en-US">
                <a:ea typeface="맑은 고딕"/>
              </a:rPr>
              <a:t>조사를 </a:t>
            </a:r>
            <a:r>
              <a:rPr lang="ko-KR">
                <a:ea typeface="맑은 고딕"/>
              </a:rPr>
              <a:t>진행 한 결과, 앱을 사용 할 의향이 있다가 42%로 </a:t>
            </a:r>
            <a:r>
              <a:rPr lang="ko-KR" err="1">
                <a:ea typeface="맑은 고딕"/>
              </a:rPr>
              <a:t>낮지않은</a:t>
            </a:r>
            <a:r>
              <a:rPr 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수치가</a:t>
            </a:r>
            <a:r>
              <a:rPr lang="ko-KR">
                <a:ea typeface="맑은 고딕"/>
              </a:rPr>
              <a:t> 나왔고, 현재 </a:t>
            </a:r>
            <a:r>
              <a:rPr lang="ko-KR" err="1">
                <a:ea typeface="맑은 고딕"/>
              </a:rPr>
              <a:t>배달앱을</a:t>
            </a:r>
            <a:r>
              <a:rPr lang="ko-KR">
                <a:ea typeface="맑은 고딕"/>
              </a:rPr>
              <a:t> 사용하지 않는 이유로는 직접 통화로 주문하는 것이 </a:t>
            </a:r>
            <a:r>
              <a:rPr lang="ko-KR" altLang="en-US">
                <a:ea typeface="맑은 고딕"/>
              </a:rPr>
              <a:t>더 </a:t>
            </a:r>
            <a:r>
              <a:rPr lang="ko-KR">
                <a:ea typeface="맑은 고딕"/>
              </a:rPr>
              <a:t>익숙하고, 복잡한 </a:t>
            </a:r>
            <a:r>
              <a:rPr lang="en-US" altLang="ko-KR">
                <a:ea typeface="맑은 고딕"/>
              </a:rPr>
              <a:t>UI</a:t>
            </a:r>
            <a:r>
              <a:rPr lang="ko-KR">
                <a:ea typeface="맑은 고딕"/>
              </a:rPr>
              <a:t>로 인해 사용이 어렵다는 답변이 가장 많았습니다</a:t>
            </a:r>
            <a:r>
              <a:rPr lang="en-US" altLang="ko-KR">
                <a:ea typeface="맑은 고딕"/>
              </a:rPr>
              <a:t>.</a:t>
            </a:r>
            <a:r>
              <a:rPr lang="ko-KR">
                <a:ea typeface="맑은 고딕"/>
              </a:rPr>
              <a:t> 이를 통해, 고령층 어르신들은 배달 앱을 사용하고 싶어도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사용하지</a:t>
            </a:r>
            <a:r>
              <a:rPr lang="ko-KR">
                <a:ea typeface="맑은 고딕"/>
              </a:rPr>
              <a:t> 못하고 있다는 것을 알 수 있습니다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  <a:p>
            <a:pPr>
              <a:buNone/>
            </a:pPr>
            <a:endParaRPr lang="ko-KR" altLang="en-US" b="1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16AE7A-64C3-3148-AC64-D5AD466C2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0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그래서 저희는 생각했습니다. 기존의 진입장벽 높은 배달서비스를 개선하여 전화하듯 말로 주문을 할 수 있다면,</a:t>
            </a:r>
          </a:p>
          <a:p>
            <a:r>
              <a:rPr lang="ko-KR"/>
              <a:t>고령층 분들에게 분명 더 쉽게 다가갈 수 있지 않을까 라고말이죠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B880-5614-461E-A413-0231F97B64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3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79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26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962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764ECC-C9FC-FF0F-B7F6-807910A49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82598" y="941326"/>
            <a:ext cx="628377" cy="2492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8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en-US" altLang="ko-KR"/>
              <a:t>LOGO</a:t>
            </a:r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F62B461-5A06-AC54-B11F-23FD708D2D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500" y="857250"/>
            <a:ext cx="359394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19D1AAB-E1E5-C7BF-31A0-12323D04A4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850" y="552763"/>
            <a:ext cx="2437206" cy="1938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/>
              <a:t>제안서의 이름을 멋지게 적어주세요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EEA94C0B-7F54-A8C8-3C2A-1B225A99C6C7}"/>
              </a:ext>
            </a:extLst>
          </p:cNvPr>
          <p:cNvCxnSpPr>
            <a:cxnSpLocks/>
          </p:cNvCxnSpPr>
          <p:nvPr userDrawn="1"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FB28E21E-76AE-9823-93FE-65FFE6190C1D}"/>
              </a:ext>
            </a:extLst>
          </p:cNvPr>
          <p:cNvCxnSpPr>
            <a:cxnSpLocks/>
          </p:cNvCxnSpPr>
          <p:nvPr userDrawn="1"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81CA887-CA96-CA97-AAB3-3EAC8C94B4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6624" y="855679"/>
            <a:ext cx="2687595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/>
              <a:t>타이틀을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3497001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43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15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06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714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49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26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10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57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52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3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219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7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7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93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18/10/relationships/comments" Target="../comments/modernComment_316_265A1639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image" Target="../media/image5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22_B194050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3F_8C354CB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6C7A2492-4677-07E6-3CAA-638F50F3D7AC}"/>
              </a:ext>
            </a:extLst>
          </p:cNvPr>
          <p:cNvSpPr/>
          <p:nvPr/>
        </p:nvSpPr>
        <p:spPr>
          <a:xfrm flipV="1">
            <a:off x="0" y="5573485"/>
            <a:ext cx="12192000" cy="1284512"/>
          </a:xfrm>
          <a:prstGeom prst="round2SameRect">
            <a:avLst>
              <a:gd name="adj1" fmla="val 2837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59797" y="2571949"/>
            <a:ext cx="7272406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고령층을 위한 음성 기반 주문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>
            <a:solidFill>
              <a:srgbClr val="FCB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C0E00C-EADD-5049-D8C8-10BAA78F7D2F}"/>
              </a:ext>
            </a:extLst>
          </p:cNvPr>
          <p:cNvSpPr txBox="1"/>
          <p:nvPr/>
        </p:nvSpPr>
        <p:spPr>
          <a:xfrm>
            <a:off x="4913957" y="3429000"/>
            <a:ext cx="23641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3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90000"/>
                    <a:lumOff val="10000"/>
                  </a:schemeClr>
                </a:solidFill>
                <a:latin typeface="+mn-ea"/>
                <a:cs typeface="Pretendard Black" panose="02000A03000000020004" pitchFamily="50" charset="-127"/>
              </a:rPr>
              <a:t>신홍재</a:t>
            </a:r>
            <a:r>
              <a:rPr lang="ko-KR" altLang="en-US" sz="16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90000"/>
                    <a:lumOff val="10000"/>
                  </a:schemeClr>
                </a:solidFill>
                <a:latin typeface="+mn-ea"/>
                <a:cs typeface="Pretendard Black" panose="02000A03000000020004" pitchFamily="50" charset="-127"/>
              </a:rPr>
              <a:t>  김원우  김성룡  한동훈</a:t>
            </a:r>
          </a:p>
        </p:txBody>
      </p:sp>
      <p:pic>
        <p:nvPicPr>
          <p:cNvPr id="10" name="그림 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78DD65-9542-5FC9-CF90-A6BD471FC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64" y="5347343"/>
            <a:ext cx="1594669" cy="1594669"/>
          </a:xfrm>
          <a:prstGeom prst="rect">
            <a:avLst/>
          </a:prstGeom>
        </p:spPr>
      </p:pic>
      <p:pic>
        <p:nvPicPr>
          <p:cNvPr id="4" name="그림 3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0CE08F-2FC3-FDF3-A219-2D387625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976" y="1591243"/>
            <a:ext cx="1292047" cy="6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69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AE92E-D9E0-4DF1-ABC5-344350FDDD1C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en-US" altLang="ko-KR"/>
              <a:t>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3B1EC-7011-ABDB-43FA-8C0AF72E25A1}"/>
              </a:ext>
            </a:extLst>
          </p:cNvPr>
          <p:cNvSpPr txBox="1"/>
          <p:nvPr/>
        </p:nvSpPr>
        <p:spPr>
          <a:xfrm>
            <a:off x="1174750" y="887855"/>
            <a:ext cx="1638590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/>
              </a:rPr>
              <a:t>프로젝트 개요</a:t>
            </a:r>
            <a:endParaRPr lang="en-US" altLang="ko-KR" sz="2400" spc="-3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3361C-3D52-FF41-3C3E-C04D9AD4DD25}"/>
              </a:ext>
            </a:extLst>
          </p:cNvPr>
          <p:cNvSpPr txBox="1"/>
          <p:nvPr/>
        </p:nvSpPr>
        <p:spPr>
          <a:xfrm>
            <a:off x="1174750" y="549275"/>
            <a:ext cx="247183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49000"/>
                  </a:schemeClr>
                </a:solidFill>
                <a:latin typeface="Pretendard Medium"/>
                <a:ea typeface="Pretendard Medium"/>
                <a:cs typeface="Pretendard Medium"/>
              </a:rPr>
              <a:t>고령층을 위한 음성 기반 주문 서비스</a:t>
            </a:r>
            <a:endParaRPr lang="ko-KR" altLang="en-US" sz="14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49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2" name="그림 1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72E939-E0A4-C80B-C30D-12A98737D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0" y="6300872"/>
            <a:ext cx="585734" cy="2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17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EC71F59A-60E4-FB13-FEF7-448E2DFDAE13}"/>
              </a:ext>
            </a:extLst>
          </p:cNvPr>
          <p:cNvCxnSpPr>
            <a:cxnSpLocks/>
            <a:stCxn id="47" idx="7"/>
            <a:endCxn id="11" idx="1"/>
          </p:cNvCxnSpPr>
          <p:nvPr/>
        </p:nvCxnSpPr>
        <p:spPr>
          <a:xfrm rot="16200000" flipH="1">
            <a:off x="6073971" y="-381648"/>
            <a:ext cx="37623" cy="5857355"/>
          </a:xfrm>
          <a:prstGeom prst="curvedConnector3">
            <a:avLst>
              <a:gd name="adj1" fmla="val -1925777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083CAC5E-9E78-1C26-0710-42E90518E917}"/>
              </a:ext>
            </a:extLst>
          </p:cNvPr>
          <p:cNvCxnSpPr>
            <a:cxnSpLocks/>
            <a:stCxn id="11" idx="3"/>
            <a:endCxn id="47" idx="5"/>
          </p:cNvCxnSpPr>
          <p:nvPr/>
        </p:nvCxnSpPr>
        <p:spPr>
          <a:xfrm rot="5400000" flipH="1">
            <a:off x="6089556" y="1997355"/>
            <a:ext cx="6455" cy="5857355"/>
          </a:xfrm>
          <a:prstGeom prst="curvedConnector3">
            <a:avLst>
              <a:gd name="adj1" fmla="val -1112440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67">
            <a:extLst>
              <a:ext uri="{FF2B5EF4-FFF2-40B4-BE49-F238E27FC236}">
                <a16:creationId xmlns:a16="http://schemas.microsoft.com/office/drawing/2014/main" id="{C946CD50-3D1A-3807-1635-8EACCAE5E0C3}"/>
              </a:ext>
            </a:extLst>
          </p:cNvPr>
          <p:cNvSpPr/>
          <p:nvPr/>
        </p:nvSpPr>
        <p:spPr>
          <a:xfrm>
            <a:off x="8533515" y="2076361"/>
            <a:ext cx="3331903" cy="3342378"/>
          </a:xfrm>
          <a:prstGeom prst="ellipse">
            <a:avLst/>
          </a:prstGeom>
          <a:solidFill>
            <a:srgbClr val="F2F2F2"/>
          </a:solidFill>
          <a:ln w="571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latinLnBrk="0">
              <a:defRPr/>
            </a:pPr>
            <a:r>
              <a:rPr lang="ko-KR" altLang="id-ID" sz="2800" kern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모바일 앱</a:t>
            </a:r>
            <a:endParaRPr lang="id-ID" sz="2800" kern="0">
              <a:solidFill>
                <a:srgbClr val="000000"/>
              </a:solidFill>
              <a:latin typeface="Pretendard SemiBold"/>
              <a:ea typeface="맑은 고딕"/>
              <a:cs typeface="Pretendard SemiBold"/>
            </a:endParaRP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맑은 고딕" panose="020B0503020000020004" pitchFamily="50" charset="-127"/>
              <a:cs typeface="Pretendard SemiBold"/>
            </a:endParaRP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맑은 고딕" panose="020B0503020000020004" pitchFamily="50" charset="-127"/>
              <a:cs typeface="Pretendard SemiBold"/>
            </a:endParaRP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맑은 고딕" panose="020B0503020000020004" pitchFamily="50" charset="-127"/>
              <a:cs typeface="Pretendard SemiBold"/>
            </a:endParaRP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맑은 고딕" panose="020B0503020000020004" pitchFamily="50" charset="-127"/>
              <a:cs typeface="Pretendard SemiBold"/>
            </a:endParaRP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맑은 고딕" panose="020B0503020000020004" pitchFamily="50" charset="-127"/>
              <a:cs typeface="Pretendard SemiBold"/>
            </a:endParaRPr>
          </a:p>
        </p:txBody>
      </p:sp>
      <p:sp>
        <p:nvSpPr>
          <p:cNvPr id="47" name="Oval 167">
            <a:extLst>
              <a:ext uri="{FF2B5EF4-FFF2-40B4-BE49-F238E27FC236}">
                <a16:creationId xmlns:a16="http://schemas.microsoft.com/office/drawing/2014/main" id="{E7429B72-40A2-4FCA-C1A9-F0DF80A57ABC}"/>
              </a:ext>
            </a:extLst>
          </p:cNvPr>
          <p:cNvSpPr/>
          <p:nvPr/>
        </p:nvSpPr>
        <p:spPr>
          <a:xfrm>
            <a:off x="282644" y="2032283"/>
            <a:ext cx="3375843" cy="3386456"/>
          </a:xfrm>
          <a:prstGeom prst="ellipse">
            <a:avLst/>
          </a:prstGeom>
          <a:solidFill>
            <a:srgbClr val="F2F2F2"/>
          </a:solidFill>
          <a:ln w="571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사용</a:t>
            </a:r>
            <a:r>
              <a:rPr lang="ko-KR" altLang="id-ID" sz="2800" kern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자</a:t>
            </a:r>
          </a:p>
          <a:p>
            <a:pPr algn="ctr">
              <a:defRPr/>
            </a:pPr>
            <a:endParaRPr lang="ko-KR" altLang="id-ID" sz="2800" kern="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  <a:p>
            <a:pPr algn="ctr">
              <a:defRPr/>
            </a:pPr>
            <a:endParaRPr lang="ko-KR" altLang="id-ID" sz="2800" kern="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  <a:p>
            <a:pPr algn="ctr">
              <a:defRPr/>
            </a:pPr>
            <a:endParaRPr lang="ko-KR" altLang="id-ID" sz="2800" kern="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  <a:p>
            <a:pPr algn="ctr">
              <a:defRPr/>
            </a:pPr>
            <a:endParaRPr lang="ko-KR" altLang="id-ID" sz="2800" kern="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  <a:p>
            <a:pPr algn="ctr">
              <a:defRPr/>
            </a:pPr>
            <a:endParaRPr lang="ko-KR" altLang="id-ID" sz="2800" kern="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0" name="Oval 167">
            <a:extLst>
              <a:ext uri="{FF2B5EF4-FFF2-40B4-BE49-F238E27FC236}">
                <a16:creationId xmlns:a16="http://schemas.microsoft.com/office/drawing/2014/main" id="{2BA4CBE4-B340-457A-A3AF-9D9FEC7B9B85}"/>
              </a:ext>
            </a:extLst>
          </p:cNvPr>
          <p:cNvSpPr/>
          <p:nvPr/>
        </p:nvSpPr>
        <p:spPr>
          <a:xfrm>
            <a:off x="5258890" y="974079"/>
            <a:ext cx="1658894" cy="166410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latinLnBrk="0"/>
            <a:endParaRPr lang="id-ID" sz="1600" kern="0">
              <a:solidFill>
                <a:srgbClr val="000000"/>
              </a:solidFill>
              <a:latin typeface="Pretendard Light"/>
              <a:ea typeface="맑은 고딕"/>
              <a:cs typeface="Pretendard Light"/>
            </a:endParaRPr>
          </a:p>
          <a:p>
            <a:pPr algn="ctr"/>
            <a:endParaRPr lang="id-ID" sz="1600" kern="0">
              <a:solidFill>
                <a:srgbClr val="000000"/>
              </a:solidFill>
              <a:latin typeface="Pretendard Light"/>
              <a:ea typeface="맑은 고딕"/>
              <a:cs typeface="Pretendard Light"/>
            </a:endParaRPr>
          </a:p>
          <a:p>
            <a:pPr algn="ctr"/>
            <a:endParaRPr lang="id-ID" sz="1600" kern="0">
              <a:solidFill>
                <a:srgbClr val="000000"/>
              </a:solidFill>
              <a:latin typeface="Pretendard Light"/>
              <a:ea typeface="맑은 고딕"/>
              <a:cs typeface="Pretendard Light"/>
            </a:endParaRPr>
          </a:p>
          <a:p>
            <a:pPr algn="ctr"/>
            <a:r>
              <a:rPr lang="id-ID" sz="2400" kern="0">
                <a:solidFill>
                  <a:srgbClr val="000000"/>
                </a:solidFill>
                <a:latin typeface="Pretendard Medium"/>
                <a:ea typeface="맑은 고딕"/>
                <a:cs typeface="Pretendard Light"/>
              </a:rPr>
              <a:t>STT</a:t>
            </a:r>
            <a:endParaRPr lang="id-ID" sz="2400">
              <a:latin typeface="Pretendard Medium"/>
              <a:cs typeface="Pretendard Light"/>
            </a:endParaRPr>
          </a:p>
          <a:p>
            <a:pPr algn="ctr"/>
            <a:r>
              <a:rPr lang="ko-KR" altLang="id-ID" kern="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음성 인식</a:t>
            </a:r>
          </a:p>
        </p:txBody>
      </p:sp>
      <p:sp>
        <p:nvSpPr>
          <p:cNvPr id="30" name="AutoShape 2" descr="무료 구글 TTS(Text-to-Speech) 설정하는 법">
            <a:extLst>
              <a:ext uri="{FF2B5EF4-FFF2-40B4-BE49-F238E27FC236}">
                <a16:creationId xmlns:a16="http://schemas.microsoft.com/office/drawing/2014/main" id="{8F4DE7D4-5995-444C-83D9-A6BE4591B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5937" y="21345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7C3D7B05-B66B-564D-5C6B-BE66E44C54B5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935C7F-0346-3420-68E0-193CA0A2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40" name="직선 연결선 10">
            <a:extLst>
              <a:ext uri="{FF2B5EF4-FFF2-40B4-BE49-F238E27FC236}">
                <a16:creationId xmlns:a16="http://schemas.microsoft.com/office/drawing/2014/main" id="{5C81BD87-7CAE-3E1A-63ED-59BB30C7E55F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BCADA1F-D97B-4D34-F848-05910C84B9B4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02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2487-CB6E-5E5A-F48E-677BB2D0A76D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프로젝트 개요</a:t>
            </a:r>
          </a:p>
        </p:txBody>
      </p:sp>
      <p:sp>
        <p:nvSpPr>
          <p:cNvPr id="29" name="AutoShape 2" descr="무료 구글 TTS(Text-to-Speech) 설정하는 법">
            <a:extLst>
              <a:ext uri="{FF2B5EF4-FFF2-40B4-BE49-F238E27FC236}">
                <a16:creationId xmlns:a16="http://schemas.microsoft.com/office/drawing/2014/main" id="{996890E4-7659-9BF2-D51C-57FB570662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6135" y="3699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AutoShape 2" descr="무료 구글 TTS(Text-to-Speech) 설정하는 법">
            <a:extLst>
              <a:ext uri="{FF2B5EF4-FFF2-40B4-BE49-F238E27FC236}">
                <a16:creationId xmlns:a16="http://schemas.microsoft.com/office/drawing/2014/main" id="{DE2ACE55-8639-CC12-4E6B-8ED5972EB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5021" y="3628332"/>
            <a:ext cx="359823" cy="3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 descr="클립아트, 만화 영화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8DDA4A-CDD1-BF17-07E1-12DF1750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383" y="3089343"/>
            <a:ext cx="1794129" cy="1794129"/>
          </a:xfrm>
          <a:prstGeom prst="rect">
            <a:avLst/>
          </a:prstGeom>
        </p:spPr>
      </p:pic>
      <p:sp>
        <p:nvSpPr>
          <p:cNvPr id="80" name="Oval 167">
            <a:extLst>
              <a:ext uri="{FF2B5EF4-FFF2-40B4-BE49-F238E27FC236}">
                <a16:creationId xmlns:a16="http://schemas.microsoft.com/office/drawing/2014/main" id="{7C0BAFAA-67C0-6A9E-8C97-93E5BBB3118E}"/>
              </a:ext>
            </a:extLst>
          </p:cNvPr>
          <p:cNvSpPr/>
          <p:nvPr/>
        </p:nvSpPr>
        <p:spPr>
          <a:xfrm>
            <a:off x="5281382" y="4768372"/>
            <a:ext cx="1658894" cy="166410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latinLnBrk="0"/>
            <a:endParaRPr lang="id-ID" sz="1600" kern="0">
              <a:solidFill>
                <a:srgbClr val="000000"/>
              </a:solidFill>
              <a:latin typeface="Pretendard Light"/>
              <a:ea typeface="맑은 고딕" panose="020B0503020000020004" pitchFamily="50" charset="-127"/>
              <a:cs typeface="Pretendard Light"/>
            </a:endParaRPr>
          </a:p>
          <a:p>
            <a:pPr algn="ctr"/>
            <a:endParaRPr lang="id-ID" sz="1600" kern="0">
              <a:solidFill>
                <a:srgbClr val="000000"/>
              </a:solidFill>
              <a:latin typeface="Pretendard Light"/>
              <a:ea typeface="맑은 고딕" panose="020B0503020000020004" pitchFamily="50" charset="-127"/>
              <a:cs typeface="Pretendard Light"/>
            </a:endParaRPr>
          </a:p>
          <a:p>
            <a:pPr algn="ctr"/>
            <a:endParaRPr lang="id-ID" sz="1600" kern="0">
              <a:solidFill>
                <a:srgbClr val="000000"/>
              </a:solidFill>
              <a:latin typeface="Pretendard Light"/>
              <a:ea typeface="맑은 고딕"/>
              <a:cs typeface="Pretendard Light"/>
            </a:endParaRPr>
          </a:p>
          <a:p>
            <a:pPr algn="ctr"/>
            <a:r>
              <a:rPr lang="id-ID" sz="2400" kern="0">
                <a:solidFill>
                  <a:srgbClr val="000000"/>
                </a:solidFill>
                <a:latin typeface="Pretendard Medium"/>
                <a:ea typeface="맑은 고딕"/>
                <a:cs typeface="Pretendard Light"/>
              </a:rPr>
              <a:t>TTS</a:t>
            </a:r>
          </a:p>
          <a:p>
            <a:pPr algn="ctr"/>
            <a:r>
              <a:rPr lang="ko-KR" altLang="id-ID" kern="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답변 출력</a:t>
            </a:r>
          </a:p>
        </p:txBody>
      </p:sp>
      <p:sp>
        <p:nvSpPr>
          <p:cNvPr id="82" name="AutoShape 2" descr="무료 구글 TTS(Text-to-Speech) 설정하는 법">
            <a:extLst>
              <a:ext uri="{FF2B5EF4-FFF2-40B4-BE49-F238E27FC236}">
                <a16:creationId xmlns:a16="http://schemas.microsoft.com/office/drawing/2014/main" id="{2B4A5772-A432-F70D-B25C-BCF7E7F87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5937" y="51619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695E7-D2B8-0A60-BB03-C106FBB53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328" y="1130160"/>
            <a:ext cx="769235" cy="7402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EE6230-DFEE-14A2-120F-07CE7E547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205" y="4896094"/>
            <a:ext cx="759589" cy="749944"/>
          </a:xfrm>
          <a:prstGeom prst="rect">
            <a:avLst/>
          </a:prstGeom>
        </p:spPr>
      </p:pic>
      <p:pic>
        <p:nvPicPr>
          <p:cNvPr id="15" name="그림 1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37F927-F5DA-87EC-FF66-55AFE2F55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38" y="2849540"/>
            <a:ext cx="2082212" cy="2082212"/>
          </a:xfrm>
          <a:prstGeom prst="rect">
            <a:avLst/>
          </a:prstGeom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CD921522-70C6-6127-BC51-2E3A313BF006}"/>
              </a:ext>
            </a:extLst>
          </p:cNvPr>
          <p:cNvSpPr/>
          <p:nvPr/>
        </p:nvSpPr>
        <p:spPr>
          <a:xfrm rot="19128679">
            <a:off x="3008056" y="4886579"/>
            <a:ext cx="572611" cy="37083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DAA842C-AB82-3289-D00E-FF585D18306D}"/>
              </a:ext>
            </a:extLst>
          </p:cNvPr>
          <p:cNvSpPr/>
          <p:nvPr/>
        </p:nvSpPr>
        <p:spPr>
          <a:xfrm rot="8349353">
            <a:off x="8614341" y="2226546"/>
            <a:ext cx="572611" cy="37083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DD0DC-593E-8C35-B2AE-C6B2C6BB2AFB}"/>
              </a:ext>
            </a:extLst>
          </p:cNvPr>
          <p:cNvSpPr txBox="1"/>
          <p:nvPr/>
        </p:nvSpPr>
        <p:spPr>
          <a:xfrm>
            <a:off x="3922568" y="3212522"/>
            <a:ext cx="43191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Pretendard SemiBold"/>
                <a:ea typeface="Pretendard SemiBold"/>
                <a:cs typeface="Pretendard Light"/>
              </a:rPr>
              <a:t>전화로 주문하는 것처럼</a:t>
            </a:r>
            <a:endParaRPr lang="ko-KR" sz="2400">
              <a:latin typeface="Pretendard SemiBold"/>
              <a:ea typeface="Pretendard SemiBold"/>
              <a:cs typeface="Pretendard Light"/>
            </a:endParaRPr>
          </a:p>
          <a:p>
            <a:pPr algn="ctr"/>
            <a:r>
              <a:rPr lang="ko-KR" altLang="en-US" sz="2400">
                <a:latin typeface="Pretendard SemiBold"/>
                <a:ea typeface="Pretendard SemiBold"/>
                <a:cs typeface="Pretendard Light"/>
              </a:rPr>
              <a:t>STT → 앱 </a:t>
            </a:r>
            <a:r>
              <a:rPr lang="ko-KR" sz="2400">
                <a:latin typeface="Pretendard SemiBold"/>
                <a:ea typeface="Pretendard SemiBold"/>
                <a:cs typeface="Pretendard Light"/>
              </a:rPr>
              <a:t>→</a:t>
            </a:r>
            <a:r>
              <a:rPr lang="ko-KR" altLang="en-US" sz="2400">
                <a:latin typeface="Pretendard SemiBold"/>
                <a:ea typeface="Pretendard SemiBold"/>
                <a:cs typeface="Pretendard Light"/>
              </a:rPr>
              <a:t> TTS 구조 적용</a:t>
            </a:r>
            <a:endParaRPr lang="ko-KR" sz="2400">
              <a:latin typeface="Pretendard SemiBold"/>
              <a:ea typeface="Pretendard SemiBold"/>
              <a:cs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28384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D832F8-551C-722B-E8C2-B3D878406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167">
            <a:extLst>
              <a:ext uri="{FF2B5EF4-FFF2-40B4-BE49-F238E27FC236}">
                <a16:creationId xmlns:a16="http://schemas.microsoft.com/office/drawing/2014/main" id="{77BEDC63-E04F-A144-FD5E-2107676E05E3}"/>
              </a:ext>
            </a:extLst>
          </p:cNvPr>
          <p:cNvSpPr/>
          <p:nvPr/>
        </p:nvSpPr>
        <p:spPr>
          <a:xfrm>
            <a:off x="8885318" y="2870281"/>
            <a:ext cx="2859618" cy="2868608"/>
          </a:xfrm>
          <a:prstGeom prst="ellipse">
            <a:avLst/>
          </a:prstGeom>
          <a:solidFill>
            <a:srgbClr val="F2F2F2"/>
          </a:solidFill>
          <a:ln w="571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91440" tIns="45720" rIns="91440" bIns="45720" rtlCol="0" anchor="t"/>
          <a:lstStyle/>
          <a:p>
            <a:pPr algn="ctr">
              <a:defRPr/>
            </a:pPr>
            <a:r>
              <a:rPr lang="id-ID" sz="2800" kern="0">
                <a:solidFill>
                  <a:srgbClr val="000000"/>
                </a:solidFill>
                <a:latin typeface="Pretendard SemiBold"/>
                <a:ea typeface="Malgun Gothic"/>
                <a:cs typeface="Pretendard SemiBold"/>
              </a:rPr>
              <a:t>LLM</a:t>
            </a:r>
            <a:endParaRPr lang="en-US" sz="28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altLang="ko-KR" sz="28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altLang="ko-KR" sz="20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r>
              <a:rPr lang="ko-KR" altLang="id-ID" sz="2000" kern="0">
                <a:solidFill>
                  <a:srgbClr val="000000"/>
                </a:solidFill>
                <a:latin typeface="Pretendard Light"/>
                <a:ea typeface="Pretendard Light"/>
                <a:cs typeface="Pretendard SemiBold"/>
              </a:rPr>
              <a:t>응답 생성</a:t>
            </a:r>
            <a:endParaRPr lang="ko-KR" altLang="id-ID" sz="2000" kern="0">
              <a:cs typeface="Pretendard SemiBold"/>
            </a:endParaRPr>
          </a:p>
          <a:p>
            <a:pPr algn="ctr">
              <a:defRPr/>
            </a:pPr>
            <a:endParaRPr lang="ko-KR" altLang="id-ID" sz="2000" kern="0">
              <a:cs typeface="Pretendard SemiBold"/>
            </a:endParaRPr>
          </a:p>
          <a:p>
            <a:pPr algn="ctr">
              <a:defRPr/>
            </a:pPr>
            <a:endParaRPr lang="id-ID" sz="2400" kern="0">
              <a:solidFill>
                <a:srgbClr val="FFFFFF"/>
              </a:solidFill>
              <a:latin typeface="Pretendard SemiBold"/>
              <a:ea typeface="맑은 고딕" panose="020B0503020000020004" pitchFamily="50" charset="-127"/>
              <a:cs typeface="Pretendard SemiBold"/>
            </a:endParaRPr>
          </a:p>
        </p:txBody>
      </p:sp>
      <p:sp>
        <p:nvSpPr>
          <p:cNvPr id="53" name="Oval 167">
            <a:extLst>
              <a:ext uri="{FF2B5EF4-FFF2-40B4-BE49-F238E27FC236}">
                <a16:creationId xmlns:a16="http://schemas.microsoft.com/office/drawing/2014/main" id="{A0A0A4FB-0678-663C-C240-BC161E0A09BF}"/>
              </a:ext>
            </a:extLst>
          </p:cNvPr>
          <p:cNvSpPr/>
          <p:nvPr/>
        </p:nvSpPr>
        <p:spPr>
          <a:xfrm>
            <a:off x="4584203" y="2870281"/>
            <a:ext cx="2859618" cy="2868608"/>
          </a:xfrm>
          <a:prstGeom prst="ellipse">
            <a:avLst/>
          </a:prstGeom>
          <a:solidFill>
            <a:srgbClr val="F2F2F2"/>
          </a:solidFill>
          <a:ln w="571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91440" tIns="45720" rIns="91440" bIns="45720" rtlCol="0" anchor="t"/>
          <a:lstStyle/>
          <a:p>
            <a:pPr algn="ctr">
              <a:defRPr/>
            </a:pPr>
            <a:r>
              <a:rPr lang="id-ID" sz="2800" kern="0">
                <a:solidFill>
                  <a:srgbClr val="000000"/>
                </a:solidFill>
                <a:latin typeface="Pretendard SemiBold"/>
                <a:ea typeface="Malgun Gothic"/>
                <a:cs typeface="Pretendard SemiBold"/>
              </a:rPr>
              <a:t>RAG</a:t>
            </a:r>
            <a:endParaRPr lang="ko-KR"/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altLang="ko-KR" sz="28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altLang="ko-KR" sz="20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r>
              <a:rPr lang="ko-KR" altLang="id-ID" sz="2000" kern="0">
                <a:solidFill>
                  <a:srgbClr val="000000"/>
                </a:solidFill>
                <a:latin typeface="Pretendard Light"/>
                <a:ea typeface="Pretendard Light"/>
                <a:cs typeface="Pretendard SemiBold"/>
              </a:rPr>
              <a:t>정보</a:t>
            </a:r>
            <a:r>
              <a:rPr lang="ko-KR" altLang="id-ID" sz="2000" kern="0">
                <a:cs typeface="Pretendard SemiBold"/>
              </a:rPr>
              <a:t> 검색</a:t>
            </a:r>
          </a:p>
        </p:txBody>
      </p:sp>
      <p:sp>
        <p:nvSpPr>
          <p:cNvPr id="49" name="Oval 167">
            <a:extLst>
              <a:ext uri="{FF2B5EF4-FFF2-40B4-BE49-F238E27FC236}">
                <a16:creationId xmlns:a16="http://schemas.microsoft.com/office/drawing/2014/main" id="{24233BFB-DC2B-6BE2-0FD1-4C49058890B1}"/>
              </a:ext>
            </a:extLst>
          </p:cNvPr>
          <p:cNvSpPr/>
          <p:nvPr/>
        </p:nvSpPr>
        <p:spPr>
          <a:xfrm>
            <a:off x="469963" y="2880329"/>
            <a:ext cx="2859618" cy="2868608"/>
          </a:xfrm>
          <a:prstGeom prst="ellipse">
            <a:avLst/>
          </a:prstGeom>
          <a:solidFill>
            <a:srgbClr val="F2F2F2"/>
          </a:solidFill>
          <a:ln w="571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91440" tIns="45720" rIns="91440" bIns="45720" rtlCol="0" anchor="t"/>
          <a:lstStyle/>
          <a:p>
            <a:pPr algn="ctr">
              <a:defRPr/>
            </a:pPr>
            <a:r>
              <a:rPr lang="ko-KR" altLang="id-ID" sz="2800" kern="0">
                <a:latin typeface="Pretendard SemiBold"/>
                <a:ea typeface="Pretendard SemiBold"/>
                <a:cs typeface="Pretendard SemiBold"/>
              </a:rPr>
              <a:t>가게</a:t>
            </a:r>
            <a:r>
              <a:rPr lang="id-ID" sz="2800" kern="0">
                <a:latin typeface="Pretendard SemiBold"/>
                <a:ea typeface="Malgun Gothic"/>
                <a:cs typeface="Pretendard SemiBold"/>
              </a:rPr>
              <a:t> </a:t>
            </a:r>
            <a:r>
              <a:rPr lang="ko-KR" altLang="id-ID" sz="2800" kern="0">
                <a:latin typeface="Pretendard SemiBold"/>
                <a:ea typeface="Pretendard SemiBold"/>
                <a:cs typeface="Pretendard SemiBold"/>
              </a:rPr>
              <a:t>정보</a:t>
            </a:r>
            <a:endParaRPr lang="id-ID" altLang="id-ID" sz="2800" kern="0">
              <a:latin typeface="Pretendard SemiBold"/>
              <a:ea typeface="Pretendard SemiBold"/>
              <a:cs typeface="Pretendard SemiBold"/>
            </a:endParaRP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Malgun Gothic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Malgun Gothic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sz="2000" kern="0">
              <a:solidFill>
                <a:srgbClr val="000000"/>
              </a:solidFill>
              <a:latin typeface="Malgun Gothic"/>
              <a:ea typeface="Malgun Gothic"/>
              <a:cs typeface="Pretendard SemiBold"/>
            </a:endParaRPr>
          </a:p>
          <a:p>
            <a:pPr algn="ctr">
              <a:defRPr/>
            </a:pPr>
            <a:r>
              <a:rPr lang="ko-KR" sz="2000" kern="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정보 제공</a:t>
            </a:r>
            <a:endParaRPr lang="ko-KR" altLang="en-US" sz="2000" kern="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30" name="AutoShape 2" descr="무료 구글 TTS(Text-to-Speech) 설정하는 법">
            <a:extLst>
              <a:ext uri="{FF2B5EF4-FFF2-40B4-BE49-F238E27FC236}">
                <a16:creationId xmlns:a16="http://schemas.microsoft.com/office/drawing/2014/main" id="{4BF0D1FB-D11A-5D0C-B912-BDDD3863D2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8818" y="42109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9D54628-3827-EF19-4D64-30F7793D5F00}"/>
              </a:ext>
            </a:extLst>
          </p:cNvPr>
          <p:cNvSpPr/>
          <p:nvPr/>
        </p:nvSpPr>
        <p:spPr>
          <a:xfrm>
            <a:off x="7384696" y="3759218"/>
            <a:ext cx="1464377" cy="1104874"/>
          </a:xfrm>
          <a:prstGeom prst="rightArrow">
            <a:avLst>
              <a:gd name="adj1" fmla="val 50000"/>
              <a:gd name="adj2" fmla="val 31379"/>
            </a:avLst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>
                  <a:alpha val="79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AutoShape 2" descr="무료 구글 TTS(Text-to-Speech) 설정하는 법">
            <a:extLst>
              <a:ext uri="{FF2B5EF4-FFF2-40B4-BE49-F238E27FC236}">
                <a16:creationId xmlns:a16="http://schemas.microsoft.com/office/drawing/2014/main" id="{DF7AEC81-2001-C50F-154C-A89C298AB9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2727" y="41950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2" descr="무료 구글 TTS(Text-to-Speech) 설정하는 법">
            <a:extLst>
              <a:ext uri="{FF2B5EF4-FFF2-40B4-BE49-F238E27FC236}">
                <a16:creationId xmlns:a16="http://schemas.microsoft.com/office/drawing/2014/main" id="{9972DECA-C0AA-EB5A-261D-21192BB739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0088" y="41950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E627F7-0A1C-376B-42FD-DB765C65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A1903F-FDF5-0462-D029-30E85BCEC678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프로젝트 개요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D9D8432-0123-ABF0-5642-E18402C09818}"/>
              </a:ext>
            </a:extLst>
          </p:cNvPr>
          <p:cNvSpPr/>
          <p:nvPr/>
        </p:nvSpPr>
        <p:spPr>
          <a:xfrm>
            <a:off x="3298906" y="3786339"/>
            <a:ext cx="1242593" cy="1104874"/>
          </a:xfrm>
          <a:prstGeom prst="rightArrow">
            <a:avLst>
              <a:gd name="adj1" fmla="val 50000"/>
              <a:gd name="adj2" fmla="val 31379"/>
            </a:avLst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>
                  <a:alpha val="79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10">
            <a:extLst>
              <a:ext uri="{FF2B5EF4-FFF2-40B4-BE49-F238E27FC236}">
                <a16:creationId xmlns:a16="http://schemas.microsoft.com/office/drawing/2014/main" id="{AD90E660-02DF-B3D6-3D4B-0EDCE3CCA0A8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178991D-A1AE-86D0-1C02-1FE9B3755EB1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02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066D9-A9F6-D728-CD88-73A339F66E95}"/>
              </a:ext>
            </a:extLst>
          </p:cNvPr>
          <p:cNvSpPr txBox="1"/>
          <p:nvPr/>
        </p:nvSpPr>
        <p:spPr>
          <a:xfrm>
            <a:off x="2991875" y="1555172"/>
            <a:ext cx="6054408" cy="1007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2800" spc="-2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/>
                <a:ea typeface="Pretendard SemiBold"/>
                <a:cs typeface="Pretendard ExtraBold"/>
              </a:rPr>
              <a:t>최신 &amp; 정확한 정보를 위해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2800" spc="-2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/>
                <a:ea typeface="Pretendard SemiBold"/>
                <a:cs typeface="Pretendard ExtraBold"/>
              </a:rPr>
              <a:t>RAG + LLM 적용</a:t>
            </a:r>
          </a:p>
        </p:txBody>
      </p:sp>
      <p:pic>
        <p:nvPicPr>
          <p:cNvPr id="6" name="그림 5" descr="그래픽, 클립아트, 폰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A64A68-7C88-4A7D-593D-11ABECAEA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240" y="3769001"/>
            <a:ext cx="959360" cy="1076601"/>
          </a:xfrm>
          <a:prstGeom prst="rect">
            <a:avLst/>
          </a:prstGeom>
          <a:ln>
            <a:noFill/>
          </a:ln>
        </p:spPr>
      </p:pic>
      <p:cxnSp>
        <p:nvCxnSpPr>
          <p:cNvPr id="9" name="직선 연결선 9">
            <a:extLst>
              <a:ext uri="{FF2B5EF4-FFF2-40B4-BE49-F238E27FC236}">
                <a16:creationId xmlns:a16="http://schemas.microsoft.com/office/drawing/2014/main" id="{916A1291-808C-745E-F819-5530455BEB0B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폰트, 노랑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73BE55-4615-E28D-82D8-CFADD2C7A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690" y="3835487"/>
            <a:ext cx="827089" cy="951866"/>
          </a:xfrm>
          <a:prstGeom prst="rect">
            <a:avLst/>
          </a:prstGeom>
          <a:ln>
            <a:noFill/>
          </a:ln>
        </p:spPr>
      </p:pic>
      <p:pic>
        <p:nvPicPr>
          <p:cNvPr id="3" name="그림 2" descr="상징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D81B33-DECF-2A31-32BD-0A9799CC8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975" y="3792538"/>
            <a:ext cx="1169988" cy="11144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38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7D841-74D4-0E36-A719-26394FC6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167">
            <a:extLst>
              <a:ext uri="{FF2B5EF4-FFF2-40B4-BE49-F238E27FC236}">
                <a16:creationId xmlns:a16="http://schemas.microsoft.com/office/drawing/2014/main" id="{17271084-BCE7-1359-4AA4-F4B6511F8A1D}"/>
              </a:ext>
            </a:extLst>
          </p:cNvPr>
          <p:cNvSpPr/>
          <p:nvPr/>
        </p:nvSpPr>
        <p:spPr>
          <a:xfrm>
            <a:off x="8885318" y="2870281"/>
            <a:ext cx="2859618" cy="2868608"/>
          </a:xfrm>
          <a:prstGeom prst="ellipse">
            <a:avLst/>
          </a:prstGeom>
          <a:solidFill>
            <a:srgbClr val="F2F2F2"/>
          </a:solidFill>
          <a:ln w="571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91440" tIns="45720" rIns="91440" bIns="45720" rtlCol="0" anchor="t"/>
          <a:lstStyle/>
          <a:p>
            <a:pPr algn="ctr">
              <a:defRPr/>
            </a:pPr>
            <a:r>
              <a:rPr lang="id-ID" sz="2800" kern="0">
                <a:solidFill>
                  <a:srgbClr val="000000"/>
                </a:solidFill>
                <a:latin typeface="Pretendard SemiBold"/>
                <a:ea typeface="Malgun Gothic"/>
                <a:cs typeface="Pretendard SemiBold"/>
              </a:rPr>
              <a:t>RAG / LLM</a:t>
            </a:r>
            <a:endParaRPr lang="en-US" sz="28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altLang="ko-KR" sz="28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altLang="ko-KR" sz="20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r>
              <a:rPr lang="ko-KR" altLang="id-ID" sz="2000" kern="0">
                <a:solidFill>
                  <a:srgbClr val="000000"/>
                </a:solidFill>
                <a:latin typeface="Pretendard Light"/>
                <a:ea typeface="Pretendard Light"/>
                <a:cs typeface="Pretendard SemiBold"/>
              </a:rPr>
              <a:t>정보검색</a:t>
            </a:r>
          </a:p>
          <a:p>
            <a:pPr algn="ctr">
              <a:defRPr/>
            </a:pPr>
            <a:r>
              <a:rPr lang="ko-KR" altLang="id-ID" sz="2000" kern="0">
                <a:solidFill>
                  <a:srgbClr val="000000"/>
                </a:solidFill>
                <a:latin typeface="Pretendard Light"/>
                <a:ea typeface="Pretendard Light"/>
                <a:cs typeface="Pretendard SemiBold"/>
              </a:rPr>
              <a:t>응답생성</a:t>
            </a:r>
            <a:endParaRPr lang="ko-KR"/>
          </a:p>
          <a:p>
            <a:pPr algn="ctr">
              <a:defRPr/>
            </a:pPr>
            <a:endParaRPr lang="id-ID" sz="2400" kern="0">
              <a:solidFill>
                <a:srgbClr val="FFFFFF"/>
              </a:solidFill>
              <a:latin typeface="Pretendard SemiBold"/>
              <a:ea typeface="맑은 고딕" panose="020B0503020000020004" pitchFamily="50" charset="-127"/>
              <a:cs typeface="Pretendard SemiBold"/>
            </a:endParaRPr>
          </a:p>
        </p:txBody>
      </p:sp>
      <p:sp>
        <p:nvSpPr>
          <p:cNvPr id="53" name="Oval 167">
            <a:extLst>
              <a:ext uri="{FF2B5EF4-FFF2-40B4-BE49-F238E27FC236}">
                <a16:creationId xmlns:a16="http://schemas.microsoft.com/office/drawing/2014/main" id="{1726722B-AA17-7522-38C8-B120F49CD7C0}"/>
              </a:ext>
            </a:extLst>
          </p:cNvPr>
          <p:cNvSpPr/>
          <p:nvPr/>
        </p:nvSpPr>
        <p:spPr>
          <a:xfrm>
            <a:off x="4584203" y="2870281"/>
            <a:ext cx="2859618" cy="2868608"/>
          </a:xfrm>
          <a:prstGeom prst="ellipse">
            <a:avLst/>
          </a:prstGeom>
          <a:solidFill>
            <a:srgbClr val="F2F2F2"/>
          </a:solidFill>
          <a:ln w="571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91440" tIns="45720" rIns="91440" bIns="45720" rtlCol="0" anchor="t"/>
          <a:lstStyle/>
          <a:p>
            <a:pPr algn="ctr">
              <a:defRPr/>
            </a:pPr>
            <a:r>
              <a:rPr lang="id-ID" sz="2800" kern="0">
                <a:solidFill>
                  <a:srgbClr val="000000"/>
                </a:solidFill>
                <a:latin typeface="Pretendard SemiBold"/>
                <a:ea typeface="Malgun Gothic"/>
                <a:cs typeface="Pretendard SemiBold"/>
              </a:rPr>
              <a:t>FSM</a:t>
            </a: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endParaRPr lang="id-ID" altLang="ko-KR" sz="2000" kern="0">
              <a:solidFill>
                <a:srgbClr val="000000"/>
              </a:solidFill>
              <a:latin typeface="Pretendard SemiBold"/>
              <a:ea typeface="Malgun Gothic"/>
              <a:cs typeface="Pretendard SemiBold"/>
            </a:endParaRPr>
          </a:p>
          <a:p>
            <a:pPr algn="ctr">
              <a:defRPr/>
            </a:pPr>
            <a:r>
              <a:rPr lang="ko-KR" altLang="id-ID" sz="2000" kern="0">
                <a:solidFill>
                  <a:srgbClr val="000000"/>
                </a:solidFill>
                <a:latin typeface="Pretendard Light"/>
                <a:ea typeface="Pretendard Light"/>
                <a:cs typeface="Pretendard SemiBold"/>
              </a:rPr>
              <a:t>주문 상태 관리</a:t>
            </a:r>
            <a:endParaRPr lang="ko-KR"/>
          </a:p>
        </p:txBody>
      </p:sp>
      <p:sp>
        <p:nvSpPr>
          <p:cNvPr id="49" name="Oval 167">
            <a:extLst>
              <a:ext uri="{FF2B5EF4-FFF2-40B4-BE49-F238E27FC236}">
                <a16:creationId xmlns:a16="http://schemas.microsoft.com/office/drawing/2014/main" id="{2AA2F987-3803-7DA8-EF80-4B5F38AEF4EB}"/>
              </a:ext>
            </a:extLst>
          </p:cNvPr>
          <p:cNvSpPr/>
          <p:nvPr/>
        </p:nvSpPr>
        <p:spPr>
          <a:xfrm>
            <a:off x="469963" y="2880329"/>
            <a:ext cx="2859618" cy="2868608"/>
          </a:xfrm>
          <a:prstGeom prst="ellipse">
            <a:avLst/>
          </a:prstGeom>
          <a:solidFill>
            <a:srgbClr val="F2F2F2"/>
          </a:solidFill>
          <a:ln w="571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91440" tIns="45720" rIns="91440" bIns="4572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800" kern="0">
                <a:solidFill>
                  <a:srgbClr val="000000"/>
                </a:solidFill>
                <a:latin typeface="Pretendard SemiBold"/>
                <a:ea typeface="맑은 고딕"/>
                <a:cs typeface="Pretendard SemiBold"/>
              </a:rPr>
              <a:t>NLU</a:t>
            </a: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맑은 고딕" panose="020B0503020000020004" pitchFamily="50" charset="-127"/>
              <a:cs typeface="Pretendard SemiBold"/>
            </a:endParaRPr>
          </a:p>
          <a:p>
            <a:pPr algn="ctr">
              <a:defRPr/>
            </a:pPr>
            <a:endParaRPr lang="id-ID" sz="2800" kern="0">
              <a:solidFill>
                <a:srgbClr val="000000"/>
              </a:solidFill>
              <a:latin typeface="Pretendard SemiBold"/>
              <a:ea typeface="맑은 고딕" panose="020B0503020000020004" pitchFamily="50" charset="-127"/>
              <a:cs typeface="Pretendard SemiBold"/>
            </a:endParaRPr>
          </a:p>
          <a:p>
            <a:pPr algn="ctr">
              <a:defRPr/>
            </a:pPr>
            <a:endParaRPr lang="id-ID" altLang="ko-KR" sz="2000" kern="0">
              <a:solidFill>
                <a:srgbClr val="000000"/>
              </a:solidFill>
              <a:latin typeface="Pretendard SemiBold"/>
              <a:ea typeface="맑은 고딕" panose="020B0503020000020004" pitchFamily="50" charset="-127"/>
              <a:cs typeface="Pretendard SemiBold"/>
            </a:endParaRPr>
          </a:p>
          <a:p>
            <a:pPr algn="ctr">
              <a:defRPr/>
            </a:pPr>
            <a:r>
              <a:rPr lang="ko-KR" altLang="id-ID" sz="2000" kern="0">
                <a:solidFill>
                  <a:srgbClr val="000000"/>
                </a:solidFill>
                <a:latin typeface="Pretendard Light"/>
                <a:ea typeface="Pretendard Light"/>
                <a:cs typeface="Pretendard SemiBold"/>
              </a:rPr>
              <a:t>의도 분석</a:t>
            </a:r>
          </a:p>
        </p:txBody>
      </p:sp>
      <p:sp>
        <p:nvSpPr>
          <p:cNvPr id="30" name="AutoShape 2" descr="무료 구글 TTS(Text-to-Speech) 설정하는 법">
            <a:extLst>
              <a:ext uri="{FF2B5EF4-FFF2-40B4-BE49-F238E27FC236}">
                <a16:creationId xmlns:a16="http://schemas.microsoft.com/office/drawing/2014/main" id="{54B9F892-9A75-5257-35DE-0CB6F3D063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8818" y="42109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9371774-3517-0016-5ADF-C7FE287C92DB}"/>
              </a:ext>
            </a:extLst>
          </p:cNvPr>
          <p:cNvSpPr/>
          <p:nvPr/>
        </p:nvSpPr>
        <p:spPr>
          <a:xfrm>
            <a:off x="7384696" y="3759218"/>
            <a:ext cx="1464377" cy="1104874"/>
          </a:xfrm>
          <a:prstGeom prst="rightArrow">
            <a:avLst>
              <a:gd name="adj1" fmla="val 50000"/>
              <a:gd name="adj2" fmla="val 31379"/>
            </a:avLst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>
                  <a:alpha val="79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AutoShape 2" descr="무료 구글 TTS(Text-to-Speech) 설정하는 법">
            <a:extLst>
              <a:ext uri="{FF2B5EF4-FFF2-40B4-BE49-F238E27FC236}">
                <a16:creationId xmlns:a16="http://schemas.microsoft.com/office/drawing/2014/main" id="{86A651A9-3FD3-402E-D8AC-2E8627EB59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2727" y="41950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2" descr="무료 구글 TTS(Text-to-Speech) 설정하는 법">
            <a:extLst>
              <a:ext uri="{FF2B5EF4-FFF2-40B4-BE49-F238E27FC236}">
                <a16:creationId xmlns:a16="http://schemas.microsoft.com/office/drawing/2014/main" id="{213AF77D-2D48-7244-FF8E-9267438B98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0088" y="41950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F71EE7-EC6A-3E1A-F882-6F727F6B5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2863F87-09EC-B2E6-390A-42F57380768F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프로젝트 개요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6FDD903E-BD03-14D3-A41B-6652A2997EB1}"/>
              </a:ext>
            </a:extLst>
          </p:cNvPr>
          <p:cNvSpPr/>
          <p:nvPr/>
        </p:nvSpPr>
        <p:spPr>
          <a:xfrm>
            <a:off x="3298906" y="3786339"/>
            <a:ext cx="1242593" cy="1104874"/>
          </a:xfrm>
          <a:prstGeom prst="rightArrow">
            <a:avLst>
              <a:gd name="adj1" fmla="val 50000"/>
              <a:gd name="adj2" fmla="val 31379"/>
            </a:avLst>
          </a:pr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>
                  <a:alpha val="79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10">
            <a:extLst>
              <a:ext uri="{FF2B5EF4-FFF2-40B4-BE49-F238E27FC236}">
                <a16:creationId xmlns:a16="http://schemas.microsoft.com/office/drawing/2014/main" id="{315C1EE3-44BF-890C-B2E1-972CAC133CDA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541B85A-0C42-2D36-7168-49624B4A1AA1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02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6CC6A-3D3F-0CED-8DED-04FBC89B92DA}"/>
              </a:ext>
            </a:extLst>
          </p:cNvPr>
          <p:cNvSpPr txBox="1"/>
          <p:nvPr/>
        </p:nvSpPr>
        <p:spPr>
          <a:xfrm>
            <a:off x="2991875" y="1555172"/>
            <a:ext cx="6054408" cy="1007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2800" spc="-2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/>
                <a:ea typeface="Pretendard SemiBold"/>
                <a:cs typeface="Pretendard ExtraBold"/>
              </a:rPr>
              <a:t>주문 과정에 오류가 없도록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2800" spc="-2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/>
                <a:ea typeface="Pretendard SemiBold"/>
                <a:cs typeface="Pretendard ExtraBold"/>
              </a:rPr>
              <a:t>NLU → FSM → RAG / LLM 구조 적용</a:t>
            </a:r>
            <a:endParaRPr lang="ko-KR" sz="2800" spc="-20">
              <a:ln>
                <a:solidFill>
                  <a:srgbClr val="000000">
                    <a:alpha val="0"/>
                  </a:srgbClr>
                </a:solidFill>
              </a:ln>
              <a:ea typeface="+mn-lt"/>
              <a:cs typeface="+mn-lt"/>
            </a:endParaRPr>
          </a:p>
        </p:txBody>
      </p:sp>
      <p:pic>
        <p:nvPicPr>
          <p:cNvPr id="8" name="그림 7" descr="노랑, 폰트,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590455-5883-7907-87A0-B6244B450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295" y="3855893"/>
            <a:ext cx="1055544" cy="973283"/>
          </a:xfrm>
          <a:prstGeom prst="rect">
            <a:avLst/>
          </a:prstGeom>
          <a:ln>
            <a:noFill/>
          </a:ln>
        </p:spPr>
      </p:pic>
      <p:pic>
        <p:nvPicPr>
          <p:cNvPr id="3" name="그림 2" descr="노랑, 디자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34B279-4244-8A98-5755-C94DFDAEF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3814763"/>
            <a:ext cx="1028700" cy="1019175"/>
          </a:xfrm>
          <a:prstGeom prst="rect">
            <a:avLst/>
          </a:prstGeom>
          <a:ln>
            <a:noFill/>
          </a:ln>
        </p:spPr>
      </p:pic>
      <p:pic>
        <p:nvPicPr>
          <p:cNvPr id="6" name="그림 5" descr="그래픽, 클립아트, 폰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344177-A6E6-2AA4-27A0-AE43A5082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103" y="3816625"/>
            <a:ext cx="903798" cy="997227"/>
          </a:xfrm>
          <a:prstGeom prst="rect">
            <a:avLst/>
          </a:prstGeom>
          <a:ln>
            <a:noFill/>
          </a:ln>
        </p:spPr>
      </p:pic>
      <p:pic>
        <p:nvPicPr>
          <p:cNvPr id="10" name="그림 9" descr="폰트, 노랑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89340A-D9F3-B4CA-378F-FDEED7452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176" y="3864928"/>
            <a:ext cx="827089" cy="951866"/>
          </a:xfrm>
          <a:prstGeom prst="rect">
            <a:avLst/>
          </a:prstGeom>
          <a:ln>
            <a:noFill/>
          </a:ln>
        </p:spPr>
      </p:pic>
      <p:cxnSp>
        <p:nvCxnSpPr>
          <p:cNvPr id="9" name="직선 연결선 9">
            <a:extLst>
              <a:ext uri="{FF2B5EF4-FFF2-40B4-BE49-F238E27FC236}">
                <a16:creationId xmlns:a16="http://schemas.microsoft.com/office/drawing/2014/main" id="{5FC14FCB-3DE1-4E15-D772-1CDCAFA4A603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25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40B30-DA32-E2E3-562C-A58F3057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1F772E-333A-3CFF-87DD-448257F6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8" name="직선 연결선 10">
            <a:extLst>
              <a:ext uri="{FF2B5EF4-FFF2-40B4-BE49-F238E27FC236}">
                <a16:creationId xmlns:a16="http://schemas.microsoft.com/office/drawing/2014/main" id="{6F4A1941-09BB-C73B-BBF0-AD0C587A5A02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34C27C-085D-DAFD-D96D-99B2029BDCEB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02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957AA8-BCE0-7D14-00D7-D9A0966E61DA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프로젝트 개요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BB1A6A6-329C-4AD6-3A85-1E5CA68B1DCC}"/>
              </a:ext>
            </a:extLst>
          </p:cNvPr>
          <p:cNvGrpSpPr/>
          <p:nvPr/>
        </p:nvGrpSpPr>
        <p:grpSpPr>
          <a:xfrm rot="5400000">
            <a:off x="7610919" y="5194624"/>
            <a:ext cx="270704" cy="202838"/>
            <a:chOff x="3166727" y="3831347"/>
            <a:chExt cx="238474" cy="20283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EA6687C-498D-6F44-2BBC-AF655FFF40A8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8FF4E8F5-6593-BBD0-BF19-B6827DD49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7B2EC621-145D-E197-4254-695E573F18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9A1F88D-A5FA-F1F4-34FD-33A677497E42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6879387A-2B9B-380D-37A9-6AC061BF6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3CD960D5-FBC0-F949-2D84-A8D9757EF5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52FA66A-8C9A-5CEF-7363-0ADC88ACC71A}"/>
              </a:ext>
            </a:extLst>
          </p:cNvPr>
          <p:cNvGrpSpPr/>
          <p:nvPr/>
        </p:nvGrpSpPr>
        <p:grpSpPr>
          <a:xfrm rot="16200000">
            <a:off x="7610919" y="2403066"/>
            <a:ext cx="270704" cy="202838"/>
            <a:chOff x="3166727" y="3831347"/>
            <a:chExt cx="238474" cy="20283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DDC5571-60E5-FA0F-F209-6E707650FEC8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B643DB63-164A-34EE-C27D-71E930CD8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8281AACE-A2AA-4752-B9AE-DA967A18A56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1CDDD26-5569-B172-E8C6-BD43C654AFAF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136D3283-A18E-8A24-A81F-B7A6D95F6D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4920D8CD-93EC-B453-524B-81FC0012EB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D397E7C-4B0C-4CDE-B0E8-5445DAB0F8DE}"/>
              </a:ext>
            </a:extLst>
          </p:cNvPr>
          <p:cNvGrpSpPr/>
          <p:nvPr/>
        </p:nvGrpSpPr>
        <p:grpSpPr>
          <a:xfrm rot="-5400000">
            <a:off x="4203899" y="2403065"/>
            <a:ext cx="270704" cy="202838"/>
            <a:chOff x="3166727" y="3831347"/>
            <a:chExt cx="238474" cy="202838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7468489-9A7D-1A1F-C5CA-2056078B53C8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B65DC36D-8CFA-D5BA-96AA-D59C04114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E602AB49-5939-4242-5F8D-841B1A9B245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37A5D985-07B7-FF10-AAE4-25DB9D0018B2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E1D73030-6554-85F2-7F82-FBB565ACD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2B3AD31B-74F8-C4A9-1502-861FB5BC575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80BB575-673D-A47F-524B-44D49BC3E80B}"/>
              </a:ext>
            </a:extLst>
          </p:cNvPr>
          <p:cNvGrpSpPr/>
          <p:nvPr/>
        </p:nvGrpSpPr>
        <p:grpSpPr>
          <a:xfrm rot="5400000">
            <a:off x="4203899" y="5194624"/>
            <a:ext cx="270704" cy="202838"/>
            <a:chOff x="3166727" y="3831347"/>
            <a:chExt cx="238474" cy="20283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781F0783-3679-6738-0339-6805075A1EC8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F6DF29C3-4809-EA1F-7856-5420FCF203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DBA2619A-9B26-DAE4-D3EF-3BF08D6ECB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6390594-10E3-DEA6-DFD1-1D7329147CFE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FFE2886D-C49D-FA23-F993-23FC41D5B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E2053CCA-7A63-CB9E-111E-D4989C955B1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549F799-E358-3DFC-7D35-639FA4B2FE7B}"/>
              </a:ext>
            </a:extLst>
          </p:cNvPr>
          <p:cNvGrpSpPr/>
          <p:nvPr/>
        </p:nvGrpSpPr>
        <p:grpSpPr>
          <a:xfrm>
            <a:off x="9288783" y="3890431"/>
            <a:ext cx="270704" cy="202838"/>
            <a:chOff x="3166727" y="3831347"/>
            <a:chExt cx="238474" cy="202838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7E6C085A-5678-6625-22FF-F887DF7F078E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E632B459-84FE-8D01-D05A-9140B70EB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31C85BA-9E01-E16A-E24E-8926B3CE5D0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FBC7B95-CE72-1742-391C-5CBEC0A51AF7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8BF4F78E-224A-709F-4F5D-95968D508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B7B2738F-F3E6-20D8-6618-A5C0D042315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2E9A16B-7B55-9F0C-F4ED-00019FDF5F53}"/>
              </a:ext>
            </a:extLst>
          </p:cNvPr>
          <p:cNvSpPr/>
          <p:nvPr/>
        </p:nvSpPr>
        <p:spPr>
          <a:xfrm>
            <a:off x="1510155" y="4271620"/>
            <a:ext cx="2522483" cy="2247593"/>
          </a:xfrm>
          <a:prstGeom prst="roundRect">
            <a:avLst>
              <a:gd name="adj" fmla="val 2516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99A2112-EF60-D698-8F6F-3D5D14E09901}"/>
              </a:ext>
            </a:extLst>
          </p:cNvPr>
          <p:cNvSpPr/>
          <p:nvPr/>
        </p:nvSpPr>
        <p:spPr>
          <a:xfrm>
            <a:off x="4870361" y="4271620"/>
            <a:ext cx="2522483" cy="2247593"/>
          </a:xfrm>
          <a:prstGeom prst="roundRect">
            <a:avLst>
              <a:gd name="adj" fmla="val 2958"/>
            </a:avLst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cs typeface="Pretendard Light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3BA5F36-778B-DEE8-2B7A-73D749B72F0D}"/>
              </a:ext>
            </a:extLst>
          </p:cNvPr>
          <p:cNvSpPr/>
          <p:nvPr/>
        </p:nvSpPr>
        <p:spPr>
          <a:xfrm>
            <a:off x="1466770" y="1498552"/>
            <a:ext cx="2522483" cy="2247593"/>
          </a:xfrm>
          <a:prstGeom prst="roundRect">
            <a:avLst>
              <a:gd name="adj" fmla="val 2516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E77633-6E50-01C8-3CAB-B9E84E3D4C64}"/>
              </a:ext>
            </a:extLst>
          </p:cNvPr>
          <p:cNvSpPr/>
          <p:nvPr/>
        </p:nvSpPr>
        <p:spPr>
          <a:xfrm>
            <a:off x="8230568" y="4271620"/>
            <a:ext cx="2522483" cy="2247593"/>
          </a:xfrm>
          <a:prstGeom prst="roundRect">
            <a:avLst>
              <a:gd name="adj" fmla="val 1632"/>
            </a:avLst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B8D624F-D77B-3267-1737-CB885719F34F}"/>
              </a:ext>
            </a:extLst>
          </p:cNvPr>
          <p:cNvSpPr/>
          <p:nvPr/>
        </p:nvSpPr>
        <p:spPr>
          <a:xfrm>
            <a:off x="8230569" y="1498552"/>
            <a:ext cx="2522483" cy="2247593"/>
          </a:xfrm>
          <a:prstGeom prst="roundRect">
            <a:avLst>
              <a:gd name="adj" fmla="val 2958"/>
            </a:avLst>
          </a:pr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D1A3EE3-BA82-0272-B767-6D62432DD33A}"/>
              </a:ext>
            </a:extLst>
          </p:cNvPr>
          <p:cNvSpPr/>
          <p:nvPr/>
        </p:nvSpPr>
        <p:spPr>
          <a:xfrm>
            <a:off x="4848669" y="1498552"/>
            <a:ext cx="2522483" cy="2247593"/>
          </a:xfrm>
          <a:prstGeom prst="roundRect">
            <a:avLst>
              <a:gd name="adj" fmla="val 2958"/>
            </a:avLst>
          </a:pr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 descr="그래픽, 클립아트, 폰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89D866-3ABC-3404-CC2C-B6DA955AB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23283" y="5112025"/>
            <a:ext cx="819978" cy="882927"/>
          </a:xfrm>
          <a:prstGeom prst="rect">
            <a:avLst/>
          </a:prstGeom>
          <a:ln>
            <a:noFill/>
          </a:ln>
        </p:spPr>
      </p:pic>
      <p:pic>
        <p:nvPicPr>
          <p:cNvPr id="6" name="그림 5" descr="폰트, 노랑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46A5B2-14FD-0C5F-90BE-03EBA47932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74956" y="5183188"/>
            <a:ext cx="636589" cy="746126"/>
          </a:xfrm>
          <a:prstGeom prst="rect">
            <a:avLst/>
          </a:prstGeom>
        </p:spPr>
      </p:pic>
      <p:cxnSp>
        <p:nvCxnSpPr>
          <p:cNvPr id="15" name="직선 연결선 9">
            <a:extLst>
              <a:ext uri="{FF2B5EF4-FFF2-40B4-BE49-F238E27FC236}">
                <a16:creationId xmlns:a16="http://schemas.microsoft.com/office/drawing/2014/main" id="{C7AC4834-72AE-F910-2554-C5F71FB358B1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8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6F992-F797-4289-A04A-7FD67F475999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en-US" altLang="ko-KR"/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207EA-7868-ADDE-7F40-03E25ECF46C7}"/>
              </a:ext>
            </a:extLst>
          </p:cNvPr>
          <p:cNvSpPr txBox="1"/>
          <p:nvPr/>
        </p:nvSpPr>
        <p:spPr>
          <a:xfrm>
            <a:off x="1174750" y="887855"/>
            <a:ext cx="331502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/>
              </a:rPr>
              <a:t>사용 모델 및 기술</a:t>
            </a:r>
            <a:endParaRPr lang="ko-KR" altLang="en-US" sz="24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78BAC-2966-660D-CD4C-D02A9F36B74B}"/>
              </a:ext>
            </a:extLst>
          </p:cNvPr>
          <p:cNvSpPr txBox="1"/>
          <p:nvPr/>
        </p:nvSpPr>
        <p:spPr>
          <a:xfrm>
            <a:off x="1174750" y="549275"/>
            <a:ext cx="247183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Medium"/>
                <a:ea typeface="Pretendard Medium"/>
                <a:cs typeface="Pretendard Medium"/>
              </a:rPr>
              <a:t>고령층을 위한 음성 기반 주문 서비스</a:t>
            </a:r>
            <a:endParaRPr lang="ko-KR" altLang="en-US" sz="14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C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2" name="그림 1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51FA42-109F-583E-677F-54F3892A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0" y="6300872"/>
            <a:ext cx="585734" cy="2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24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25EBD0-D8CB-0942-B392-2394A7972CC8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43ED1A-1A9C-D2A1-1D05-D5328D68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32" name="직선 연결선 10">
            <a:extLst>
              <a:ext uri="{FF2B5EF4-FFF2-40B4-BE49-F238E27FC236}">
                <a16:creationId xmlns:a16="http://schemas.microsoft.com/office/drawing/2014/main" id="{7CC5688B-5B65-B47B-1D73-FAB23AEC52A1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996FD6-F875-E2F7-E695-9CDEDEC6FCD7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4ED1C463-981D-2AD0-4EBC-8A45449542B0}"/>
              </a:ext>
            </a:extLst>
          </p:cNvPr>
          <p:cNvSpPr/>
          <p:nvPr/>
        </p:nvSpPr>
        <p:spPr>
          <a:xfrm>
            <a:off x="1347813" y="2023640"/>
            <a:ext cx="3225171" cy="3939702"/>
          </a:xfrm>
          <a:prstGeom prst="roundRect">
            <a:avLst>
              <a:gd name="adj" fmla="val 246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EDDCFE-0DD3-8471-A41D-4EC264A3B45C}"/>
              </a:ext>
            </a:extLst>
          </p:cNvPr>
          <p:cNvCxnSpPr>
            <a:cxnSpLocks/>
          </p:cNvCxnSpPr>
          <p:nvPr/>
        </p:nvCxnSpPr>
        <p:spPr>
          <a:xfrm>
            <a:off x="1678491" y="2588221"/>
            <a:ext cx="0" cy="531827"/>
          </a:xfrm>
          <a:prstGeom prst="line">
            <a:avLst/>
          </a:prstGeom>
          <a:ln w="412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419390-F1EA-13A7-BD74-A9073956AE6A}"/>
              </a:ext>
            </a:extLst>
          </p:cNvPr>
          <p:cNvSpPr txBox="1"/>
          <p:nvPr/>
        </p:nvSpPr>
        <p:spPr>
          <a:xfrm>
            <a:off x="2196656" y="3700792"/>
            <a:ext cx="2554805" cy="3129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중</a:t>
            </a:r>
            <a:r>
              <a:rPr lang="en-US" altLang="ko-KR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노년층 한국어 방언 데이터</a:t>
            </a:r>
            <a:endParaRPr lang="en-US" altLang="ko-KR" sz="1400">
              <a:solidFill>
                <a:schemeClr val="accent2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8" name="Picture 2" descr="중·노년층 한국어 방언 데이터 (충청도, 전라도, 제주도) 아이콘 이미지">
            <a:extLst>
              <a:ext uri="{FF2B5EF4-FFF2-40B4-BE49-F238E27FC236}">
                <a16:creationId xmlns:a16="http://schemas.microsoft.com/office/drawing/2014/main" id="{53023521-38B4-A65C-361C-36939AE1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872" y="4735189"/>
            <a:ext cx="644719" cy="6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중·노년층 한국어 방언 데이터 (강원도, 경상도) 아이콘 이미지">
            <a:extLst>
              <a:ext uri="{FF2B5EF4-FFF2-40B4-BE49-F238E27FC236}">
                <a16:creationId xmlns:a16="http://schemas.microsoft.com/office/drawing/2014/main" id="{776B650B-E416-0A50-DC93-28FE6009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75" y="3603519"/>
            <a:ext cx="638752" cy="6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2A24E6D-0623-F8A9-3B57-8FF90569A901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STT </a:t>
            </a:r>
            <a:r>
              <a:rPr lang="en-US" sz="24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데이터</a:t>
            </a:r>
            <a:r>
              <a:rPr lang="en-US" sz="24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​</a:t>
            </a:r>
            <a:endParaRPr lang="en-US" sz="24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2191A-299F-18BF-6E9C-C30C49A1FF7B}"/>
              </a:ext>
            </a:extLst>
          </p:cNvPr>
          <p:cNvSpPr txBox="1"/>
          <p:nvPr/>
        </p:nvSpPr>
        <p:spPr>
          <a:xfrm>
            <a:off x="2191717" y="4970811"/>
            <a:ext cx="2544303" cy="5492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오디오</a:t>
            </a:r>
            <a:r>
              <a:rPr 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, </a:t>
            </a: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나이</a:t>
            </a:r>
            <a:r>
              <a:rPr 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, </a:t>
            </a: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성별</a:t>
            </a:r>
            <a:r>
              <a:rPr 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지역</a:t>
            </a:r>
            <a:r>
              <a:rPr 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, </a:t>
            </a: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문장</a:t>
            </a:r>
            <a:r>
              <a:rPr 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텍스트</a:t>
            </a:r>
            <a:endParaRPr lang="en-US" sz="12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4DDF7-12D6-E437-41FF-ADF69FC05066}"/>
              </a:ext>
            </a:extLst>
          </p:cNvPr>
          <p:cNvSpPr txBox="1"/>
          <p:nvPr/>
        </p:nvSpPr>
        <p:spPr>
          <a:xfrm>
            <a:off x="2178512" y="4746934"/>
            <a:ext cx="2554805" cy="3129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중</a:t>
            </a:r>
            <a:r>
              <a:rPr lang="en-US" altLang="ko-KR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노년층 한국어 방언 데이터</a:t>
            </a:r>
            <a:endParaRPr lang="en-US" altLang="ko-KR" sz="1400">
              <a:solidFill>
                <a:schemeClr val="accent2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9" name="그림 18" descr="예술, 다채로움, 만화 영화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EEBBBF-4F48-0964-97C7-FF5FBC165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234" y="2446791"/>
            <a:ext cx="2407104" cy="721634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FA8E9ACA-7B76-8479-57B9-0259D3AFA7C3}"/>
              </a:ext>
            </a:extLst>
          </p:cNvPr>
          <p:cNvSpPr/>
          <p:nvPr/>
        </p:nvSpPr>
        <p:spPr>
          <a:xfrm>
            <a:off x="8014046" y="2023188"/>
            <a:ext cx="2237100" cy="566814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데이터 균등화 후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3696835A-B5A1-0F31-19D7-09786B76CFB4}"/>
              </a:ext>
            </a:extLst>
          </p:cNvPr>
          <p:cNvSpPr/>
          <p:nvPr/>
        </p:nvSpPr>
        <p:spPr>
          <a:xfrm>
            <a:off x="8015740" y="2714652"/>
            <a:ext cx="2234664" cy="3241776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총</a:t>
            </a:r>
            <a:r>
              <a:rPr lang="en-ID" altLang="ko-KR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시간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altLang="ko-KR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약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1167</a:t>
            </a:r>
            <a:r>
              <a:rPr lang="ko-KR" altLang="en-US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시간</a:t>
            </a:r>
            <a:endParaRPr lang="en-ID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endParaRPr lang="en-ID" altLang="ko-KR" sz="140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남성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52.4%</a:t>
            </a:r>
            <a:endParaRPr lang="en-ID" altLang="ko-KR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여성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47.6%</a:t>
            </a:r>
            <a:endParaRPr lang="en-US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endParaRPr lang="en-ID" altLang="ko-KR" sz="140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경상도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24.3%</a:t>
            </a:r>
            <a:endParaRPr lang="en-ID" altLang="ko-KR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전라도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23.8%</a:t>
            </a:r>
            <a:endParaRPr lang="en-US" altLang="ko-KR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강원도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23.3%</a:t>
            </a:r>
            <a:endParaRPr lang="en-US" altLang="ko-KR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충청도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23.1%</a:t>
            </a:r>
            <a:endParaRPr lang="ko-KR" altLang="en-US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제주도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5.5%</a:t>
            </a:r>
            <a:endParaRPr lang="en-US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034E29D-463D-2FFD-9B98-1CBC9F9A0963}"/>
              </a:ext>
            </a:extLst>
          </p:cNvPr>
          <p:cNvGrpSpPr/>
          <p:nvPr/>
        </p:nvGrpSpPr>
        <p:grpSpPr>
          <a:xfrm rot="16200000">
            <a:off x="7546957" y="3892426"/>
            <a:ext cx="270704" cy="202838"/>
            <a:chOff x="3166727" y="3831347"/>
            <a:chExt cx="238474" cy="20283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E88C89-9602-D624-560D-DE76C919366D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D1E39F0D-089E-6BBF-5F0A-757B664DB0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10B79952-6FAF-66FC-10DD-71E6B36F9AE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9B9FB2-3661-711D-C421-AC0B0EB271FA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D4123C0-5FA4-BA66-39C6-B760A0E8D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18EC162-A7A6-C3CE-8DD4-BA875BF9884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06F18B6-0BC1-9C60-1740-B72578BD7E28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FD49D-0AD0-953B-BF0A-2C3183AC8282}"/>
              </a:ext>
            </a:extLst>
          </p:cNvPr>
          <p:cNvSpPr txBox="1"/>
          <p:nvPr/>
        </p:nvSpPr>
        <p:spPr>
          <a:xfrm>
            <a:off x="2183057" y="3944873"/>
            <a:ext cx="2544303" cy="5492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오디오</a:t>
            </a:r>
            <a:r>
              <a:rPr 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, </a:t>
            </a: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나이</a:t>
            </a:r>
            <a:r>
              <a:rPr 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, </a:t>
            </a: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성별</a:t>
            </a:r>
            <a:r>
              <a:rPr 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지역</a:t>
            </a:r>
            <a:r>
              <a:rPr 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, </a:t>
            </a: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문장</a:t>
            </a:r>
            <a:r>
              <a:rPr lang="en-US" sz="12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1200" spc="-5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텍스트</a:t>
            </a:r>
            <a:endParaRPr lang="en-US" sz="1200" spc="-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D661D677-A85B-5706-9002-BC7B3747691A}"/>
              </a:ext>
            </a:extLst>
          </p:cNvPr>
          <p:cNvSpPr/>
          <p:nvPr/>
        </p:nvSpPr>
        <p:spPr>
          <a:xfrm>
            <a:off x="5173864" y="2031847"/>
            <a:ext cx="2237100" cy="566814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데이터 균등화 전</a:t>
            </a: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CE763F6A-E36A-84EB-38C4-38F00CDD4941}"/>
              </a:ext>
            </a:extLst>
          </p:cNvPr>
          <p:cNvSpPr/>
          <p:nvPr/>
        </p:nvSpPr>
        <p:spPr>
          <a:xfrm>
            <a:off x="5175558" y="2723311"/>
            <a:ext cx="2234664" cy="3241776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총</a:t>
            </a:r>
            <a:r>
              <a:rPr lang="en-ID" altLang="ko-KR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시간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altLang="ko-KR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약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2758</a:t>
            </a:r>
            <a:r>
              <a:rPr lang="ko-KR" altLang="en-US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시간</a:t>
            </a:r>
            <a:endParaRPr lang="en-ID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endParaRPr lang="en-ID" altLang="ko-KR" sz="140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남성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26.8%</a:t>
            </a:r>
            <a:endParaRPr lang="en-ID" altLang="ko-KR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여성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73.2%</a:t>
            </a:r>
            <a:endParaRPr lang="en-US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endParaRPr lang="en-ID" altLang="ko-KR" sz="140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경상도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29.9%</a:t>
            </a:r>
            <a:endParaRPr lang="en-ID" altLang="ko-KR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전라도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24.6%</a:t>
            </a:r>
            <a:endParaRPr lang="en-US" altLang="ko-KR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강원도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20.0%</a:t>
            </a:r>
            <a:endParaRPr lang="en-US" altLang="ko-KR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충청도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20.2%</a:t>
            </a:r>
            <a:endParaRPr lang="ko-KR" altLang="en-US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pPr marL="274320">
              <a:lnSpc>
                <a:spcPct val="150000"/>
              </a:lnSpc>
            </a:pPr>
            <a:r>
              <a:rPr lang="ko-KR" altLang="en-US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제주도</a:t>
            </a:r>
            <a:r>
              <a:rPr lang="en-ID" sz="1400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 :</a:t>
            </a:r>
            <a:r>
              <a:rPr lang="en-ID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5.2%</a:t>
            </a:r>
            <a:endParaRPr lang="en-US" sz="14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793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AD6FD0-3B0A-EAA6-423B-2A8BEE5FF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D7F3DFD-0926-6B5F-74D0-47E555838BA2}"/>
              </a:ext>
            </a:extLst>
          </p:cNvPr>
          <p:cNvSpPr/>
          <p:nvPr/>
        </p:nvSpPr>
        <p:spPr>
          <a:xfrm>
            <a:off x="835481" y="2593638"/>
            <a:ext cx="10382982" cy="3418956"/>
          </a:xfrm>
          <a:prstGeom prst="roundRect">
            <a:avLst>
              <a:gd name="adj" fmla="val 1775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E61DB-95D0-9601-DB95-63BE5FD88F0B}"/>
              </a:ext>
            </a:extLst>
          </p:cNvPr>
          <p:cNvSpPr txBox="1"/>
          <p:nvPr/>
        </p:nvSpPr>
        <p:spPr>
          <a:xfrm>
            <a:off x="8748349" y="2270387"/>
            <a:ext cx="2540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cs typeface="Pretendard Light"/>
              </a:rPr>
              <a:t>* </a:t>
            </a:r>
            <a:r>
              <a:rPr lang="ko-KR" altLang="en-US" sz="1200">
                <a:latin typeface="Pretendard Medium"/>
                <a:ea typeface="Pretendard Medium"/>
                <a:cs typeface="Pretendard Light"/>
              </a:rPr>
              <a:t>WER</a:t>
            </a:r>
            <a:r>
              <a:rPr lang="ko-KR" altLang="en-US" sz="1200">
                <a:latin typeface="Pretendard Light"/>
                <a:ea typeface="Pretendard Light"/>
                <a:cs typeface="Pretendard Light"/>
              </a:rPr>
              <a:t>:</a:t>
            </a:r>
            <a:r>
              <a:rPr lang="ko-KR" altLang="en-US" sz="1200">
                <a:cs typeface="Pretendard Light"/>
              </a:rPr>
              <a:t> 단어 </a:t>
            </a:r>
            <a:r>
              <a:rPr lang="ko-KR" altLang="en-US" sz="1200" err="1">
                <a:cs typeface="Pretendard Light"/>
              </a:rPr>
              <a:t>오류율</a:t>
            </a:r>
            <a:r>
              <a:rPr lang="ko-KR" altLang="en-US" sz="1200">
                <a:cs typeface="Pretendard Light"/>
              </a:rPr>
              <a:t>,</a:t>
            </a:r>
            <a:r>
              <a:rPr lang="ko-KR" altLang="en-US" sz="1200">
                <a:latin typeface="Pretendard Medium"/>
                <a:ea typeface="Pretendard Medium"/>
                <a:cs typeface="Pretendard Light"/>
              </a:rPr>
              <a:t> CER</a:t>
            </a:r>
            <a:r>
              <a:rPr lang="ko-KR" altLang="en-US" sz="1200">
                <a:latin typeface="Pretendard Light"/>
                <a:ea typeface="Pretendard Light"/>
                <a:cs typeface="Pretendard Light"/>
              </a:rPr>
              <a:t>:</a:t>
            </a:r>
            <a:r>
              <a:rPr lang="ko-KR" altLang="en-US" sz="1200">
                <a:cs typeface="Pretendard Light"/>
              </a:rPr>
              <a:t> 글자 </a:t>
            </a:r>
            <a:r>
              <a:rPr lang="ko-KR" altLang="en-US" sz="1200" err="1">
                <a:cs typeface="Pretendard Light"/>
              </a:rPr>
              <a:t>오류율</a:t>
            </a:r>
            <a:endParaRPr lang="ko-KR">
              <a:cs typeface="Pretendar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71ECC-E3CB-73B7-86CA-3B98F278152D}"/>
              </a:ext>
            </a:extLst>
          </p:cNvPr>
          <p:cNvSpPr txBox="1"/>
          <p:nvPr/>
        </p:nvSpPr>
        <p:spPr>
          <a:xfrm>
            <a:off x="3994526" y="1872438"/>
            <a:ext cx="45113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Pretendard SemiBold"/>
                <a:ea typeface="Pretendard SemiBold"/>
                <a:cs typeface="Pretendard Medium"/>
              </a:rPr>
              <a:t>표준어</a:t>
            </a:r>
            <a:r>
              <a:rPr lang="en-US" altLang="ko-KR" sz="2400">
                <a:latin typeface="Pretendard SemiBold"/>
                <a:ea typeface="Pretendard SemiBold"/>
                <a:cs typeface="Pretendard Medium"/>
              </a:rPr>
              <a:t>+</a:t>
            </a:r>
            <a:r>
              <a:rPr lang="en-US" altLang="ko-KR" sz="2400" err="1">
                <a:latin typeface="Pretendard SemiBold"/>
                <a:ea typeface="Pretendard SemiBold"/>
                <a:cs typeface="Pretendard Medium"/>
              </a:rPr>
              <a:t>방언</a:t>
            </a:r>
            <a:r>
              <a:rPr lang="ko-KR" sz="2400" dirty="0">
                <a:latin typeface="Pretendard SemiBold"/>
                <a:ea typeface="Pretendard SemiBold"/>
                <a:cs typeface="Pretendard Medium"/>
              </a:rPr>
              <a:t> </a:t>
            </a:r>
            <a:r>
              <a:rPr lang="ko-KR" altLang="en-US" sz="2400" dirty="0">
                <a:latin typeface="Pretendard SemiBold"/>
                <a:ea typeface="Pretendard SemiBold"/>
                <a:cs typeface="Pretendard Medium"/>
              </a:rPr>
              <a:t>음성 테스트</a:t>
            </a:r>
            <a:r>
              <a:rPr lang="ko-KR" sz="2400" dirty="0">
                <a:latin typeface="Pretendard SemiBold"/>
                <a:ea typeface="Pretendard SemiBold"/>
                <a:cs typeface="Pretendard Medium"/>
              </a:rPr>
              <a:t> 결과</a:t>
            </a:r>
            <a:endParaRPr lang="en-US" altLang="ko-KR" sz="2400" dirty="0">
              <a:latin typeface="Pretendard SemiBold"/>
              <a:ea typeface="Pretendard SemiBold"/>
              <a:cs typeface="Pretendard Medium"/>
            </a:endParaRPr>
          </a:p>
        </p:txBody>
      </p: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2207C24E-94AC-2DF7-BD39-60CB8B618AF6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8A6D42-071C-758B-0519-D78AC981D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10" name="직선 연결선 10">
            <a:extLst>
              <a:ext uri="{FF2B5EF4-FFF2-40B4-BE49-F238E27FC236}">
                <a16:creationId xmlns:a16="http://schemas.microsoft.com/office/drawing/2014/main" id="{DE8E9D65-043B-831A-F2D6-224A2EEF9334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F97DCE-D404-E6E6-C560-A81C0693BC68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14E72-EDAD-8E47-DA38-B6C5F53A829B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F87B3-3E38-CC07-46A6-F71FC85038D4}"/>
              </a:ext>
            </a:extLst>
          </p:cNvPr>
          <p:cNvSpPr/>
          <p:nvPr/>
        </p:nvSpPr>
        <p:spPr>
          <a:xfrm>
            <a:off x="826821" y="3218689"/>
            <a:ext cx="10391642" cy="9410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8E4FB-57B2-BB34-BBE9-7A8D2FDDC889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STT </a:t>
            </a:r>
            <a:r>
              <a:rPr lang="en-US" sz="2400" dirty="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모델 테스트</a:t>
            </a:r>
            <a:r>
              <a:rPr lang="en-US" sz="2400" dirty="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​</a:t>
            </a:r>
            <a:endParaRPr lang="en-US" sz="24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005B1-0748-2FDF-56F9-C378E5209062}"/>
              </a:ext>
            </a:extLst>
          </p:cNvPr>
          <p:cNvSpPr txBox="1"/>
          <p:nvPr/>
        </p:nvSpPr>
        <p:spPr>
          <a:xfrm>
            <a:off x="1584613" y="4442113"/>
            <a:ext cx="2389909" cy="369332"/>
          </a:xfrm>
          <a:prstGeom prst="rect">
            <a:avLst/>
          </a:prstGeom>
          <a:solidFill>
            <a:srgbClr val="F2F2F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latin typeface="Pretendard Medium"/>
                <a:ea typeface="Pretendard Medium"/>
                <a:cs typeface="Pretendard Light"/>
              </a:rPr>
              <a:t>XLS-R-300M-Ko</a:t>
            </a:r>
            <a:endParaRPr lang="ko-KR" altLang="en-US" b="1">
              <a:latin typeface="Pretendard Medium"/>
              <a:ea typeface="Pretendard Medium"/>
              <a:cs typeface="Pretendard Semi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C19504-E15E-6039-1980-8E94153927E6}"/>
              </a:ext>
            </a:extLst>
          </p:cNvPr>
          <p:cNvSpPr/>
          <p:nvPr/>
        </p:nvSpPr>
        <p:spPr>
          <a:xfrm>
            <a:off x="1493944" y="3331740"/>
            <a:ext cx="2123768" cy="6995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Whisper-medium</a:t>
            </a:r>
            <a:endParaRPr lang="ko-KR" altLang="en-US" b="1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2C74E0-BE63-74C8-C9CC-68566FE3F583}"/>
              </a:ext>
            </a:extLst>
          </p:cNvPr>
          <p:cNvSpPr txBox="1"/>
          <p:nvPr/>
        </p:nvSpPr>
        <p:spPr>
          <a:xfrm>
            <a:off x="5256969" y="2692607"/>
            <a:ext cx="1687975" cy="400110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dirty="0">
                <a:latin typeface="Pretendard SemiBold"/>
                <a:ea typeface="Pretendard SemiBold"/>
                <a:cs typeface="Pretendard Light"/>
              </a:rPr>
              <a:t>평균 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7C122A-CD43-B054-49DE-6CB04963C99B}"/>
              </a:ext>
            </a:extLst>
          </p:cNvPr>
          <p:cNvSpPr txBox="1"/>
          <p:nvPr/>
        </p:nvSpPr>
        <p:spPr>
          <a:xfrm>
            <a:off x="8624359" y="2692606"/>
            <a:ext cx="1668684" cy="400110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dirty="0">
                <a:latin typeface="Pretendard SemiBold"/>
                <a:ea typeface="Pretendard SemiBold"/>
                <a:cs typeface="Pretendard Light"/>
              </a:rPr>
              <a:t>평균 CER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8F203-D444-C350-068C-B45CCA39EB0E}"/>
              </a:ext>
            </a:extLst>
          </p:cNvPr>
          <p:cNvSpPr txBox="1"/>
          <p:nvPr/>
        </p:nvSpPr>
        <p:spPr>
          <a:xfrm>
            <a:off x="6251423" y="3511348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FCAEA-B676-D0F1-F7AC-6DFC0589D576}"/>
              </a:ext>
            </a:extLst>
          </p:cNvPr>
          <p:cNvSpPr txBox="1"/>
          <p:nvPr/>
        </p:nvSpPr>
        <p:spPr>
          <a:xfrm>
            <a:off x="9684329" y="3511348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 dirty="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83FC78-7946-BD26-5858-C76C1FD096FF}"/>
              </a:ext>
            </a:extLst>
          </p:cNvPr>
          <p:cNvSpPr txBox="1"/>
          <p:nvPr/>
        </p:nvSpPr>
        <p:spPr>
          <a:xfrm>
            <a:off x="6235521" y="4453944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D4B56-8BFE-C164-C957-E397CF575E37}"/>
              </a:ext>
            </a:extLst>
          </p:cNvPr>
          <p:cNvSpPr txBox="1"/>
          <p:nvPr/>
        </p:nvSpPr>
        <p:spPr>
          <a:xfrm>
            <a:off x="9700230" y="4443212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1C0A7-A00F-345A-2318-59C03CF26AD6}"/>
              </a:ext>
            </a:extLst>
          </p:cNvPr>
          <p:cNvSpPr txBox="1"/>
          <p:nvPr/>
        </p:nvSpPr>
        <p:spPr>
          <a:xfrm>
            <a:off x="6251423" y="5359174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 dirty="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B683F3-B6FB-51D3-ECE2-F1366BB7D4F7}"/>
              </a:ext>
            </a:extLst>
          </p:cNvPr>
          <p:cNvSpPr txBox="1"/>
          <p:nvPr/>
        </p:nvSpPr>
        <p:spPr>
          <a:xfrm>
            <a:off x="9709108" y="5359174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 dirty="0"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735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4C97F4-B36E-8DA5-2409-10B36D32E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4B606D0C-45AC-20FC-616B-8AABBBED44C5}"/>
              </a:ext>
            </a:extLst>
          </p:cNvPr>
          <p:cNvSpPr/>
          <p:nvPr/>
        </p:nvSpPr>
        <p:spPr>
          <a:xfrm>
            <a:off x="920749" y="1794134"/>
            <a:ext cx="3020237" cy="882045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err="1">
                <a:solidFill>
                  <a:srgbClr val="000000"/>
                </a:solidFill>
                <a:latin typeface="Pretendard SemiBold"/>
                <a:ea typeface="+mn-lt"/>
                <a:cs typeface="+mn-lt"/>
              </a:rPr>
              <a:t>LoRA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 </a:t>
            </a:r>
            <a:r>
              <a:rPr lang="ko-KR" altLang="en-US" sz="2000" err="1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파인튜닝</a:t>
            </a:r>
            <a:endParaRPr lang="en-ID" sz="2000">
              <a:solidFill>
                <a:srgbClr val="000000"/>
              </a:solidFill>
              <a:latin typeface="Pretendard SemiBold"/>
              <a:ea typeface="Pretendard SemiBold"/>
              <a:cs typeface="+mn-lt"/>
            </a:endParaRP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F57D8E76-A1AF-1144-6441-25BF99A288A0}"/>
              </a:ext>
            </a:extLst>
          </p:cNvPr>
          <p:cNvSpPr/>
          <p:nvPr/>
        </p:nvSpPr>
        <p:spPr>
          <a:xfrm>
            <a:off x="912812" y="2843919"/>
            <a:ext cx="10376270" cy="3529793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30000"/>
              </a:lnSpc>
            </a:pPr>
            <a:endParaRPr lang="en-US" sz="240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46B4D6-8D96-F838-E883-16B244BD7435}"/>
              </a:ext>
            </a:extLst>
          </p:cNvPr>
          <p:cNvGrpSpPr/>
          <p:nvPr/>
        </p:nvGrpSpPr>
        <p:grpSpPr>
          <a:xfrm rot="16200000">
            <a:off x="4129091" y="2112364"/>
            <a:ext cx="270704" cy="202838"/>
            <a:chOff x="3166727" y="3831347"/>
            <a:chExt cx="238474" cy="20283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8F5D74-E8E5-0ED8-9F33-82334BEB6C70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C2FBF46-6722-C41B-C522-28FA6BE1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7A71314-53E7-3863-C5BD-815BB61FA54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B1B42A1-12FC-D96D-DE15-8CBC0DF239D4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A141E92-BEC5-7FF0-1D7B-3F87714F2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33C0057-3586-4A96-3B6F-0539562F53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ectangle 17">
            <a:extLst>
              <a:ext uri="{FF2B5EF4-FFF2-40B4-BE49-F238E27FC236}">
                <a16:creationId xmlns:a16="http://schemas.microsoft.com/office/drawing/2014/main" id="{AF070E41-BAE0-C343-161E-B925C7785991}"/>
              </a:ext>
            </a:extLst>
          </p:cNvPr>
          <p:cNvSpPr/>
          <p:nvPr/>
        </p:nvSpPr>
        <p:spPr>
          <a:xfrm>
            <a:off x="4580790" y="1794134"/>
            <a:ext cx="3020237" cy="867667"/>
          </a:xfrm>
          <a:prstGeom prst="roundRect">
            <a:avLst>
              <a:gd name="adj" fmla="val 8476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ONNX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최적화</a:t>
            </a:r>
            <a:endParaRPr lang="en-ID" sz="200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7E7381-0AB1-DB94-8AB3-8B7AEE33AFCE}"/>
              </a:ext>
            </a:extLst>
          </p:cNvPr>
          <p:cNvGrpSpPr/>
          <p:nvPr/>
        </p:nvGrpSpPr>
        <p:grpSpPr>
          <a:xfrm rot="16200000">
            <a:off x="7789132" y="2128239"/>
            <a:ext cx="270704" cy="202838"/>
            <a:chOff x="3166727" y="3831347"/>
            <a:chExt cx="238474" cy="20283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812BA43-0805-FC94-09C5-C77AE12555F8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BC13FDF6-8F89-8964-6F01-0EDD4AC30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B0926C1A-3FAF-28A1-E8AA-D925EBCBCF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DB161BE-FBE3-BC7F-A44C-7DB9A7ADB419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C1DDBAE-4F2E-0E16-802A-F46F5409F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0570F550-3D84-D35A-78B0-93321B91407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 17">
            <a:extLst>
              <a:ext uri="{FF2B5EF4-FFF2-40B4-BE49-F238E27FC236}">
                <a16:creationId xmlns:a16="http://schemas.microsoft.com/office/drawing/2014/main" id="{CB9F5737-9ACB-95DF-046F-AD4E1C0F591E}"/>
              </a:ext>
            </a:extLst>
          </p:cNvPr>
          <p:cNvSpPr/>
          <p:nvPr/>
        </p:nvSpPr>
        <p:spPr>
          <a:xfrm>
            <a:off x="8240832" y="1794134"/>
            <a:ext cx="3048991" cy="882045"/>
          </a:xfrm>
          <a:prstGeom prst="roundRect">
            <a:avLst>
              <a:gd name="adj" fmla="val 8476"/>
            </a:avLst>
          </a:prstGeom>
          <a:solidFill>
            <a:srgbClr val="F5F5F5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PTQ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정적 양자화</a:t>
            </a:r>
            <a:endParaRPr lang="en-ID" sz="200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90AC6-D5D8-9C1B-04E7-BA993AA1C12C}"/>
              </a:ext>
            </a:extLst>
          </p:cNvPr>
          <p:cNvSpPr txBox="1"/>
          <p:nvPr/>
        </p:nvSpPr>
        <p:spPr>
          <a:xfrm>
            <a:off x="4202203" y="3656334"/>
            <a:ext cx="3628857" cy="1711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err="1">
                <a:latin typeface="Pretendard Medium"/>
                <a:ea typeface="Malgun Gothic"/>
                <a:cs typeface="Pretendard Medium"/>
              </a:rPr>
              <a:t>LoRA</a:t>
            </a:r>
            <a:endParaRPr lang="en-US" altLang="ko-KR" sz="2400">
              <a:latin typeface="Pretendard Medium"/>
              <a:ea typeface="Malgun Gothic"/>
              <a:cs typeface="Pretendard Medium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Pretendard Light"/>
                <a:ea typeface="Pretendard Light"/>
                <a:cs typeface="Pretendard Light"/>
              </a:rPr>
              <a:t>기존 모델의 가중치는 고정한 채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Pretendard Light"/>
                <a:ea typeface="Pretendard Light"/>
                <a:cs typeface="Pretendard Light"/>
              </a:rPr>
              <a:t>특정 층에 </a:t>
            </a:r>
            <a:r>
              <a:rPr lang="ko-KR" altLang="en-US" sz="1600" err="1">
                <a:latin typeface="Pretendard Light"/>
                <a:ea typeface="Pretendard Light"/>
                <a:cs typeface="Pretendard Light"/>
              </a:rPr>
              <a:t>저차원</a:t>
            </a:r>
            <a:r>
              <a:rPr lang="ko-KR" altLang="en-US" sz="1600">
                <a:latin typeface="Pretendard Light"/>
                <a:ea typeface="Pretendard Light"/>
                <a:cs typeface="Pretendard Light"/>
              </a:rPr>
              <a:t> 행렬을 추가하여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Pretendard Light"/>
                <a:ea typeface="Pretendard Light"/>
                <a:cs typeface="Pretendard Light"/>
              </a:rPr>
              <a:t>소수의 파라미터만 학습하는</a:t>
            </a:r>
            <a:r>
              <a:rPr lang="ko-KR" altLang="en-US" sz="1600">
                <a:cs typeface="Pretendard Light"/>
              </a:rPr>
              <a:t> 기법</a:t>
            </a:r>
            <a:endParaRPr lang="ko-KR">
              <a:cs typeface="Pretendard Light"/>
            </a:endParaRPr>
          </a:p>
        </p:txBody>
      </p:sp>
      <p:pic>
        <p:nvPicPr>
          <p:cNvPr id="2" name="그림 1" descr="폰트, 그래픽, 원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3C4E6C-E7D7-0A9C-B6B0-0B60B81D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735" y="3523422"/>
            <a:ext cx="2311511" cy="2262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96C5E-4946-EB19-DAAC-AB73713A8226}"/>
              </a:ext>
            </a:extLst>
          </p:cNvPr>
          <p:cNvSpPr txBox="1"/>
          <p:nvPr/>
        </p:nvSpPr>
        <p:spPr>
          <a:xfrm>
            <a:off x="7366195" y="3655785"/>
            <a:ext cx="3676196" cy="1711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2400">
                <a:latin typeface="Pretendard Medium"/>
                <a:ea typeface="Pretendard Medium"/>
                <a:cs typeface="Pretendard Medium"/>
              </a:rPr>
              <a:t>풀 </a:t>
            </a:r>
            <a:r>
              <a:rPr lang="ko-KR" sz="2400" err="1">
                <a:latin typeface="Pretendard Medium"/>
                <a:ea typeface="Pretendard Medium"/>
                <a:cs typeface="Pretendard Medium"/>
              </a:rPr>
              <a:t>파인튜닝</a:t>
            </a:r>
            <a:r>
              <a:rPr lang="ko-KR" sz="24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sz="2400" err="1">
                <a:latin typeface="Pretendard Medium"/>
                <a:ea typeface="Pretendard Medium"/>
                <a:cs typeface="Pretendard Medium"/>
              </a:rPr>
              <a:t>vs</a:t>
            </a:r>
            <a:r>
              <a:rPr lang="ko-KR" sz="24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sz="2400" err="1">
                <a:latin typeface="Pretendard Medium"/>
                <a:ea typeface="Pretendard Medium"/>
                <a:cs typeface="Pretendard Medium"/>
              </a:rPr>
              <a:t>LoRA</a:t>
            </a:r>
            <a:r>
              <a:rPr lang="ko-KR" sz="2400">
                <a:latin typeface="Pretendard Medium"/>
                <a:ea typeface="Pretendard Medium"/>
                <a:cs typeface="Pretendard Medium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cs typeface="Pretendard Light"/>
              </a:rPr>
              <a:t>사용 메모리 : 12.32GB → 3.2GB (74%↓)</a:t>
            </a:r>
          </a:p>
          <a:p>
            <a:pPr>
              <a:lnSpc>
                <a:spcPct val="150000"/>
              </a:lnSpc>
            </a:pPr>
            <a:r>
              <a:rPr lang="ko-KR" sz="1600">
                <a:cs typeface="Pretendard Light"/>
              </a:rPr>
              <a:t>학습 시간</a:t>
            </a:r>
            <a:r>
              <a:rPr lang="ko-KR" altLang="en-US" sz="1600">
                <a:cs typeface="Pretendard Light"/>
              </a:rPr>
              <a:t> </a:t>
            </a:r>
            <a:r>
              <a:rPr lang="ko-KR" sz="1600">
                <a:cs typeface="Pretendard Light"/>
              </a:rPr>
              <a:t>: </a:t>
            </a:r>
            <a:r>
              <a:rPr lang="en-US" altLang="ko-KR" sz="1600">
                <a:cs typeface="Pretendard Light"/>
              </a:rPr>
              <a:t>324</a:t>
            </a:r>
            <a:r>
              <a:rPr lang="ko-KR" sz="1600">
                <a:cs typeface="Pretendard Light"/>
              </a:rPr>
              <a:t>시간 → </a:t>
            </a:r>
            <a:r>
              <a:rPr lang="en-US" altLang="ko-KR" sz="1600">
                <a:cs typeface="Pretendard Light"/>
              </a:rPr>
              <a:t>54</a:t>
            </a:r>
            <a:r>
              <a:rPr lang="ko-KR" sz="1600">
                <a:cs typeface="Pretendard Light"/>
              </a:rPr>
              <a:t>시간</a:t>
            </a:r>
            <a:r>
              <a:rPr lang="ko-KR" altLang="en-US" sz="1600">
                <a:cs typeface="Pretendard Light"/>
              </a:rPr>
              <a:t> </a:t>
            </a:r>
            <a:r>
              <a:rPr lang="en-US" altLang="ko-KR" sz="1600">
                <a:cs typeface="Pretendard Light"/>
              </a:rPr>
              <a:t>(83%</a:t>
            </a:r>
            <a:r>
              <a:rPr lang="ko-KR" altLang="en-US" sz="1600">
                <a:cs typeface="Pretendard Light"/>
              </a:rPr>
              <a:t>↓</a:t>
            </a:r>
            <a:r>
              <a:rPr lang="en-US" altLang="ko-KR" sz="1600">
                <a:cs typeface="Pretendard Light"/>
              </a:rPr>
              <a:t>)</a:t>
            </a:r>
            <a:endParaRPr lang="ko-KR" altLang="en-US">
              <a:cs typeface="Pretendard Light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cs typeface="Pretendard Light"/>
              </a:rPr>
              <a:t>예상</a:t>
            </a:r>
            <a:r>
              <a:rPr lang="ko-KR" sz="1600">
                <a:cs typeface="Pretendard Light"/>
              </a:rPr>
              <a:t> 성능</a:t>
            </a:r>
            <a:r>
              <a:rPr lang="ko-KR" sz="1600">
                <a:ea typeface="Pretendard Light"/>
                <a:cs typeface="Pretendard Light"/>
              </a:rPr>
              <a:t> </a:t>
            </a:r>
            <a:r>
              <a:rPr lang="en-US" altLang="ko-KR" sz="1600">
                <a:ea typeface="Malgun Gothic"/>
                <a:cs typeface="Pretendard Light"/>
              </a:rPr>
              <a:t>:</a:t>
            </a:r>
            <a:r>
              <a:rPr lang="ko-KR" sz="1600">
                <a:cs typeface="Pretendard Light"/>
              </a:rPr>
              <a:t> 100% → </a:t>
            </a:r>
            <a:r>
              <a:rPr lang="en-US" altLang="ko-KR" sz="1600">
                <a:cs typeface="Pretendard Light"/>
              </a:rPr>
              <a:t>99~98% (1~2</a:t>
            </a:r>
            <a:r>
              <a:rPr lang="ko-KR" sz="1600">
                <a:cs typeface="Pretendard Light"/>
              </a:rPr>
              <a:t>%</a:t>
            </a:r>
            <a:r>
              <a:rPr lang="ko-KR" altLang="en-US" sz="1600">
                <a:cs typeface="Pretendard Light"/>
              </a:rPr>
              <a:t>↓</a:t>
            </a:r>
            <a:r>
              <a:rPr lang="en-US" altLang="ko-KR" sz="1600">
                <a:cs typeface="Pretendard Light"/>
              </a:rPr>
              <a:t>)</a:t>
            </a:r>
            <a:endParaRPr lang="ko-KR" sz="1600">
              <a:cs typeface="Pretendard Ligh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02F61F-F483-8AA5-D021-F55F992BE634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STT </a:t>
            </a:r>
            <a:r>
              <a:rPr lang="en-US" sz="24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학습</a:t>
            </a:r>
            <a:endParaRPr lang="ko-KR" altLang="en-US" sz="24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id="{976E9377-6AC5-4E1F-7AB6-0DA4029DF1B8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84F180-3A98-3DF5-EA92-AD7CC9E5B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5A2458F-3EC2-4663-8553-79EBC710EEEE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0AE4DC-60D7-9D13-E08C-B1695183F338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940DD6-484A-FED2-77EF-B87A05035EA6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</p:spTree>
    <p:extLst>
      <p:ext uri="{BB962C8B-B14F-4D97-AF65-F5344CB8AC3E}">
        <p14:creationId xmlns:p14="http://schemas.microsoft.com/office/powerpoint/2010/main" val="4170701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16A95-6E8E-9326-69FD-956FC2EC2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>
            <a:extLst>
              <a:ext uri="{FF2B5EF4-FFF2-40B4-BE49-F238E27FC236}">
                <a16:creationId xmlns:a16="http://schemas.microsoft.com/office/drawing/2014/main" id="{613D15D8-5806-21F3-0CC2-A1F5F2FAC1AA}"/>
              </a:ext>
            </a:extLst>
          </p:cNvPr>
          <p:cNvSpPr/>
          <p:nvPr/>
        </p:nvSpPr>
        <p:spPr>
          <a:xfrm>
            <a:off x="912812" y="2843919"/>
            <a:ext cx="10376270" cy="3529793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30000"/>
              </a:lnSpc>
            </a:pPr>
            <a:endParaRPr lang="en-US" sz="240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5" name="그림 4" descr="텍스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9A5F2B-E17C-C247-324E-0F5C2D6F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26" y="3615555"/>
            <a:ext cx="2002095" cy="2083077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13B95EBB-9844-8FF1-250E-71BDB632EC0E}"/>
              </a:ext>
            </a:extLst>
          </p:cNvPr>
          <p:cNvSpPr/>
          <p:nvPr/>
        </p:nvSpPr>
        <p:spPr>
          <a:xfrm>
            <a:off x="920749" y="1794134"/>
            <a:ext cx="3020237" cy="882045"/>
          </a:xfrm>
          <a:prstGeom prst="roundRect">
            <a:avLst>
              <a:gd name="adj" fmla="val 8476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err="1">
                <a:solidFill>
                  <a:srgbClr val="000000"/>
                </a:solidFill>
                <a:latin typeface="Pretendard SemiBold"/>
                <a:ea typeface="+mn-lt"/>
                <a:cs typeface="+mn-lt"/>
              </a:rPr>
              <a:t>LoRA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 </a:t>
            </a:r>
            <a:r>
              <a:rPr lang="ko-KR" altLang="en-US" sz="2000" err="1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파인튜닝</a:t>
            </a:r>
            <a:endParaRPr lang="en-ID" sz="2000">
              <a:solidFill>
                <a:srgbClr val="000000"/>
              </a:solidFill>
              <a:latin typeface="Pretendard SemiBold"/>
              <a:ea typeface="Pretendard SemiBold"/>
              <a:cs typeface="+mn-lt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C4F4C8-67DF-DB4A-853D-02FC738ECD95}"/>
              </a:ext>
            </a:extLst>
          </p:cNvPr>
          <p:cNvGrpSpPr/>
          <p:nvPr/>
        </p:nvGrpSpPr>
        <p:grpSpPr>
          <a:xfrm rot="16200000">
            <a:off x="4129091" y="2112364"/>
            <a:ext cx="270704" cy="202838"/>
            <a:chOff x="3166727" y="3831347"/>
            <a:chExt cx="238474" cy="20283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8F03E40-D4A5-6668-A709-C9834EB9F7FD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9025EF7-9AEB-C2FD-A616-75CF3584B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7D2F54C5-814E-B887-B6B9-42C4EB98F68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E6ECCD-790A-DD3C-CADB-32630567088A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33DFD7F-8A66-E6D6-9497-78BA1C7EC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DBAABE9-8767-1CF0-0096-1277C2D9D01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Rectangle 17">
            <a:extLst>
              <a:ext uri="{FF2B5EF4-FFF2-40B4-BE49-F238E27FC236}">
                <a16:creationId xmlns:a16="http://schemas.microsoft.com/office/drawing/2014/main" id="{7CA6BE61-3AD9-F099-579B-85E84D808E37}"/>
              </a:ext>
            </a:extLst>
          </p:cNvPr>
          <p:cNvSpPr/>
          <p:nvPr/>
        </p:nvSpPr>
        <p:spPr>
          <a:xfrm>
            <a:off x="4580790" y="1794134"/>
            <a:ext cx="3020237" cy="867667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ONNX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최적화</a:t>
            </a:r>
            <a:endParaRPr lang="en-ID" sz="200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F6C7445-246F-53AE-15A5-3A99160C9C6A}"/>
              </a:ext>
            </a:extLst>
          </p:cNvPr>
          <p:cNvGrpSpPr/>
          <p:nvPr/>
        </p:nvGrpSpPr>
        <p:grpSpPr>
          <a:xfrm rot="16200000">
            <a:off x="7789132" y="2128239"/>
            <a:ext cx="270704" cy="202838"/>
            <a:chOff x="3166727" y="3831347"/>
            <a:chExt cx="238474" cy="20283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D47C23D-0211-D34D-0EAF-FBB64F9D383B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46D85D6-3607-0509-B9BB-148045F8D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F9E1086-A2FA-5E22-DA97-A64376AB87D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DC35E2D-6A14-A2B3-FCDC-DFF44A2ED9F1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06BD59E-9BEB-F737-17CC-C9D2C19AF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BAA4BDE0-E5C7-3AF6-5694-0ABFD4E12E6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Rectangle 17">
            <a:extLst>
              <a:ext uri="{FF2B5EF4-FFF2-40B4-BE49-F238E27FC236}">
                <a16:creationId xmlns:a16="http://schemas.microsoft.com/office/drawing/2014/main" id="{513EE875-9D08-5568-2220-BF391051A720}"/>
              </a:ext>
            </a:extLst>
          </p:cNvPr>
          <p:cNvSpPr/>
          <p:nvPr/>
        </p:nvSpPr>
        <p:spPr>
          <a:xfrm>
            <a:off x="8240832" y="1794134"/>
            <a:ext cx="3048991" cy="882045"/>
          </a:xfrm>
          <a:prstGeom prst="roundRect">
            <a:avLst>
              <a:gd name="adj" fmla="val 8476"/>
            </a:avLst>
          </a:prstGeom>
          <a:solidFill>
            <a:srgbClr val="F5F5F5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PTQ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정적 양자화</a:t>
            </a:r>
            <a:endParaRPr lang="en-ID" sz="200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D68F2-BF8C-3CA5-4D8E-8B57DDA824E0}"/>
              </a:ext>
            </a:extLst>
          </p:cNvPr>
          <p:cNvSpPr txBox="1"/>
          <p:nvPr/>
        </p:nvSpPr>
        <p:spPr>
          <a:xfrm>
            <a:off x="4202203" y="3656334"/>
            <a:ext cx="3628857" cy="1711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Pretendard Medium"/>
                <a:ea typeface="Malgun Gothic"/>
                <a:cs typeface="Pretendard Medium"/>
              </a:rPr>
              <a:t>ONNX </a:t>
            </a:r>
            <a:r>
              <a:rPr lang="en-US" altLang="ko-KR" sz="2400" dirty="0" err="1">
                <a:latin typeface="Pretendard Medium"/>
                <a:ea typeface="Malgun Gothic"/>
                <a:cs typeface="Pretendard Medium"/>
              </a:rPr>
              <a:t>변환</a:t>
            </a:r>
            <a:endParaRPr lang="en-US" altLang="ko-KR" sz="2400" dirty="0">
              <a:latin typeface="Pretendard Medium"/>
              <a:ea typeface="Malgun Gothic"/>
              <a:cs typeface="Pretendard Medium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cs typeface="Pretendard Light"/>
              </a:rPr>
              <a:t>연산을 그래프로 </a:t>
            </a:r>
            <a:r>
              <a:rPr lang="ko-KR" altLang="en-US" sz="1600" dirty="0" err="1">
                <a:cs typeface="Pretendard Light"/>
              </a:rPr>
              <a:t>표준화하여</a:t>
            </a:r>
            <a:endParaRPr lang="ko-KR" altLang="en-US" sz="1600">
              <a:cs typeface="Pretendard Ligh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cs typeface="Pretendard Light"/>
              </a:rPr>
              <a:t>다양한 프레임워크에서 공통으로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cs typeface="Pretendard Light"/>
              </a:rPr>
              <a:t>사용할 수 있는 포맷으로 변환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8CB10-D05E-CF37-179F-4A40157B5D1E}"/>
              </a:ext>
            </a:extLst>
          </p:cNvPr>
          <p:cNvSpPr txBox="1"/>
          <p:nvPr/>
        </p:nvSpPr>
        <p:spPr>
          <a:xfrm>
            <a:off x="7361292" y="3655785"/>
            <a:ext cx="3676196" cy="1711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Pretendard Medium"/>
                <a:ea typeface="Pretendard Medium"/>
                <a:cs typeface="Pretendard Medium"/>
              </a:rPr>
              <a:t>ONNX</a:t>
            </a:r>
            <a:r>
              <a:rPr lang="ko-KR" sz="2400" dirty="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400" dirty="0">
                <a:latin typeface="Pretendard Medium"/>
                <a:ea typeface="Pretendard Medium"/>
                <a:cs typeface="Pretendard Medium"/>
              </a:rPr>
              <a:t>Runtime</a:t>
            </a:r>
            <a:endParaRPr lang="ko-KR" sz="2400" dirty="0">
              <a:latin typeface="Pretendard Medium"/>
              <a:ea typeface="Pretendard Medium"/>
              <a:cs typeface="Pretendard Medium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cs typeface="Pretendard Light"/>
              </a:rPr>
              <a:t>중복 연산 및 노드 제거, 연산 병합 등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cs typeface="Pretendard Light"/>
              </a:rPr>
              <a:t>그래프 최적화 기법을 적용하여</a:t>
            </a:r>
            <a:endParaRPr lang="ko-KR" dirty="0"/>
          </a:p>
          <a:p>
            <a:pPr>
              <a:lnSpc>
                <a:spcPct val="150000"/>
              </a:lnSpc>
            </a:pPr>
            <a:r>
              <a:rPr lang="ko-KR" altLang="en-US" sz="1600" dirty="0">
                <a:cs typeface="Pretendard Light"/>
              </a:rPr>
              <a:t>모델의 연산 효율 및 추론 속도 향상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7C0B16-F488-74A7-0303-2856CA6DE059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STT </a:t>
            </a:r>
            <a:r>
              <a:rPr lang="en-US" sz="24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최적화</a:t>
            </a:r>
            <a:endParaRPr lang="en-US" sz="24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660700AA-3C32-27BB-A9F7-FB32751A6647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1A17A7-1816-BF60-6735-EFC6EF822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22" name="직선 연결선 10">
            <a:extLst>
              <a:ext uri="{FF2B5EF4-FFF2-40B4-BE49-F238E27FC236}">
                <a16:creationId xmlns:a16="http://schemas.microsoft.com/office/drawing/2014/main" id="{BDAE7314-07AB-E33D-C5A1-5DA67A2D0598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494225-C5D6-4E3F-BB18-F9B4B7A005F5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18C93-4447-0F17-5158-A9B2E53B671D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</p:spTree>
    <p:extLst>
      <p:ext uri="{BB962C8B-B14F-4D97-AF65-F5344CB8AC3E}">
        <p14:creationId xmlns:p14="http://schemas.microsoft.com/office/powerpoint/2010/main" val="90218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FB4FB8C-469B-9FEF-38F9-0E86FA15F0FC}"/>
              </a:ext>
            </a:extLst>
          </p:cNvPr>
          <p:cNvSpPr/>
          <p:nvPr/>
        </p:nvSpPr>
        <p:spPr>
          <a:xfrm>
            <a:off x="1174750" y="2163779"/>
            <a:ext cx="2296693" cy="3612331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8B817-9F19-8CC7-685F-9B747436D91E}"/>
              </a:ext>
            </a:extLst>
          </p:cNvPr>
          <p:cNvSpPr txBox="1"/>
          <p:nvPr/>
        </p:nvSpPr>
        <p:spPr>
          <a:xfrm>
            <a:off x="1481298" y="4595934"/>
            <a:ext cx="1683596" cy="6634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RAG </a:t>
            </a:r>
            <a:r>
              <a:rPr lang="ko-KR" altLang="en-US" sz="1500" spc="-5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아키텍쳐</a:t>
            </a:r>
            <a:r>
              <a:rPr lang="ko-KR" altLang="en-US" sz="15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 설계</a:t>
            </a:r>
          </a:p>
          <a:p>
            <a:pPr algn="ctr" latinLnBrk="0">
              <a:lnSpc>
                <a:spcPct val="130000"/>
              </a:lnSpc>
            </a:pPr>
            <a:r>
              <a:rPr lang="en-US" altLang="ko-KR" sz="15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맑은 고딕"/>
                <a:cs typeface="Pretendard Light"/>
              </a:rPr>
              <a:t>RAG </a:t>
            </a:r>
            <a:r>
              <a:rPr lang="en-US" altLang="ko-KR" sz="1500" spc="-5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맑은 고딕"/>
                <a:cs typeface="Pretendard Light"/>
              </a:rPr>
              <a:t>LLM구현</a:t>
            </a:r>
            <a:endParaRPr lang="ko-KR" altLang="en-US" sz="1500" spc="-50" err="1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243AE-656E-89A7-33EF-D80F6AF64B25}"/>
              </a:ext>
            </a:extLst>
          </p:cNvPr>
          <p:cNvSpPr txBox="1"/>
          <p:nvPr/>
        </p:nvSpPr>
        <p:spPr>
          <a:xfrm>
            <a:off x="2066617" y="4277595"/>
            <a:ext cx="512961" cy="328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sz="15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팀장</a:t>
            </a:r>
            <a:endParaRPr lang="id-ID" altLang="ko-KR" sz="15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5DB2EB-CCA1-56F9-8B01-334067F93ACD}"/>
              </a:ext>
            </a:extLst>
          </p:cNvPr>
          <p:cNvSpPr/>
          <p:nvPr/>
        </p:nvSpPr>
        <p:spPr>
          <a:xfrm>
            <a:off x="1174750" y="2163779"/>
            <a:ext cx="2296693" cy="98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5A6208-9161-E46A-1F53-6F17446C025E}"/>
              </a:ext>
            </a:extLst>
          </p:cNvPr>
          <p:cNvSpPr/>
          <p:nvPr/>
        </p:nvSpPr>
        <p:spPr>
          <a:xfrm>
            <a:off x="3693723" y="2163779"/>
            <a:ext cx="2296693" cy="3612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88C078-6A11-5B12-CCD8-BA96F9A8CAFE}"/>
              </a:ext>
            </a:extLst>
          </p:cNvPr>
          <p:cNvSpPr txBox="1"/>
          <p:nvPr/>
        </p:nvSpPr>
        <p:spPr>
          <a:xfrm>
            <a:off x="3889131" y="4595934"/>
            <a:ext cx="1905876" cy="6634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NLU, FSM​ 설계</a:t>
            </a:r>
            <a:endParaRPr lang="en-US" altLang="ko-KR" sz="1500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앱 설계</a:t>
            </a:r>
            <a:endParaRPr lang="en-US" altLang="ko-KR" sz="1500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D3BD8-73E3-5BCC-2ED6-C53A87A0480A}"/>
              </a:ext>
            </a:extLst>
          </p:cNvPr>
          <p:cNvSpPr txBox="1"/>
          <p:nvPr/>
        </p:nvSpPr>
        <p:spPr>
          <a:xfrm>
            <a:off x="4439555" y="3935197"/>
            <a:ext cx="805029" cy="34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b="1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김 원 우</a:t>
            </a:r>
            <a:endParaRPr lang="id-ID" altLang="ko-KR" b="1">
              <a:solidFill>
                <a:schemeClr val="accent2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64AED5-C0F6-9C84-2202-F6500F03578A}"/>
              </a:ext>
            </a:extLst>
          </p:cNvPr>
          <p:cNvSpPr txBox="1"/>
          <p:nvPr/>
        </p:nvSpPr>
        <p:spPr>
          <a:xfrm>
            <a:off x="4585590" y="4277595"/>
            <a:ext cx="512961" cy="328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sz="15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팀원</a:t>
            </a:r>
            <a:endParaRPr lang="en-US" altLang="ko-KR" sz="15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D53341-2A63-DFEE-61BF-C3544D4786BF}"/>
              </a:ext>
            </a:extLst>
          </p:cNvPr>
          <p:cNvSpPr/>
          <p:nvPr/>
        </p:nvSpPr>
        <p:spPr>
          <a:xfrm>
            <a:off x="3693723" y="2163779"/>
            <a:ext cx="2296693" cy="982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D6710-3285-54FF-646C-86B031CAC19B}"/>
              </a:ext>
            </a:extLst>
          </p:cNvPr>
          <p:cNvSpPr/>
          <p:nvPr/>
        </p:nvSpPr>
        <p:spPr>
          <a:xfrm>
            <a:off x="6211281" y="2163779"/>
            <a:ext cx="2296693" cy="3612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099B3-DC77-E855-964E-006A39CD89F4}"/>
              </a:ext>
            </a:extLst>
          </p:cNvPr>
          <p:cNvSpPr txBox="1"/>
          <p:nvPr/>
        </p:nvSpPr>
        <p:spPr>
          <a:xfrm>
            <a:off x="6451786" y="4595934"/>
            <a:ext cx="1818511" cy="9594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추천 가게 선정 프로그램 설계</a:t>
            </a:r>
            <a:endParaRPr lang="en-US" altLang="ko-KR" sz="1500" spc="-5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algn="ctr" latinLnBrk="0">
              <a:lnSpc>
                <a:spcPct val="130000"/>
              </a:lnSpc>
            </a:pPr>
            <a:r>
              <a:rPr lang="en-US" altLang="ko-KR" sz="15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RAG LLM</a:t>
            </a:r>
            <a:r>
              <a:rPr lang="ko-KR" altLang="en-US" sz="15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설계</a:t>
            </a:r>
            <a:endParaRPr lang="en-US" altLang="ko-KR" sz="1500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9ED79-A861-27F3-DE92-46B04A4F2E79}"/>
              </a:ext>
            </a:extLst>
          </p:cNvPr>
          <p:cNvSpPr txBox="1"/>
          <p:nvPr/>
        </p:nvSpPr>
        <p:spPr>
          <a:xfrm>
            <a:off x="6942552" y="3935197"/>
            <a:ext cx="834150" cy="3445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b="1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김 성 </a:t>
            </a:r>
            <a:r>
              <a:rPr lang="ko-KR" altLang="en-US" b="1" err="1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룡</a:t>
            </a:r>
            <a:endParaRPr lang="ko-KR" altLang="en-US" b="1">
              <a:solidFill>
                <a:schemeClr val="accent2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144516-629D-ECE5-08D1-1FBA119AE2A0}"/>
              </a:ext>
            </a:extLst>
          </p:cNvPr>
          <p:cNvSpPr txBox="1"/>
          <p:nvPr/>
        </p:nvSpPr>
        <p:spPr>
          <a:xfrm>
            <a:off x="7104563" y="4277595"/>
            <a:ext cx="512961" cy="328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sz="15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팀원</a:t>
            </a:r>
            <a:endParaRPr lang="id-ID" altLang="ko-KR" sz="15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C8FAD9-060D-3B88-CE95-DB4F5F3C6E8C}"/>
              </a:ext>
            </a:extLst>
          </p:cNvPr>
          <p:cNvSpPr/>
          <p:nvPr/>
        </p:nvSpPr>
        <p:spPr>
          <a:xfrm>
            <a:off x="6212696" y="2163779"/>
            <a:ext cx="2296693" cy="982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92C907-A94D-94CF-BA0E-2515C4E39E82}"/>
              </a:ext>
            </a:extLst>
          </p:cNvPr>
          <p:cNvSpPr/>
          <p:nvPr/>
        </p:nvSpPr>
        <p:spPr>
          <a:xfrm>
            <a:off x="8731670" y="2163779"/>
            <a:ext cx="2296693" cy="3612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A12FFE-201C-C305-9017-3CF9043C21A5}"/>
              </a:ext>
            </a:extLst>
          </p:cNvPr>
          <p:cNvSpPr txBox="1"/>
          <p:nvPr/>
        </p:nvSpPr>
        <p:spPr>
          <a:xfrm>
            <a:off x="9038218" y="4595934"/>
            <a:ext cx="1683596" cy="6634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5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STT, NLU</a:t>
            </a:r>
            <a:r>
              <a:rPr lang="en-US" altLang="ko-KR" sz="15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1500" spc="-5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학습</a:t>
            </a:r>
            <a:endParaRPr lang="en-US" altLang="ko-KR" sz="1500" spc="-5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5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TTS </a:t>
            </a:r>
            <a:r>
              <a:rPr lang="en-US" altLang="ko-KR" sz="1500" spc="-5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01F156-6E31-1BD4-AD07-B67F2B3C892F}"/>
              </a:ext>
            </a:extLst>
          </p:cNvPr>
          <p:cNvSpPr txBox="1"/>
          <p:nvPr/>
        </p:nvSpPr>
        <p:spPr>
          <a:xfrm>
            <a:off x="9477505" y="3935197"/>
            <a:ext cx="805029" cy="34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b="1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한 동 훈</a:t>
            </a:r>
            <a:endParaRPr lang="id-ID" altLang="ko-KR" b="1">
              <a:solidFill>
                <a:schemeClr val="accent2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C22F98-6A66-ACA0-F058-7B6D9C821AB8}"/>
              </a:ext>
            </a:extLst>
          </p:cNvPr>
          <p:cNvSpPr txBox="1"/>
          <p:nvPr/>
        </p:nvSpPr>
        <p:spPr>
          <a:xfrm>
            <a:off x="9623539" y="4277595"/>
            <a:ext cx="512961" cy="328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sz="15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팀원</a:t>
            </a:r>
            <a:endParaRPr lang="id-ID" altLang="ko-KR" sz="15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3A4954-B1E6-2968-7E12-27DAD8967455}"/>
              </a:ext>
            </a:extLst>
          </p:cNvPr>
          <p:cNvSpPr/>
          <p:nvPr/>
        </p:nvSpPr>
        <p:spPr>
          <a:xfrm>
            <a:off x="8731670" y="2163779"/>
            <a:ext cx="2296693" cy="982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DD500C-9632-48F3-9B1E-AAB3C695709D}"/>
              </a:ext>
            </a:extLst>
          </p:cNvPr>
          <p:cNvSpPr txBox="1"/>
          <p:nvPr/>
        </p:nvSpPr>
        <p:spPr>
          <a:xfrm>
            <a:off x="1787313" y="3973297"/>
            <a:ext cx="1018389" cy="3445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b="1">
                <a:solidFill>
                  <a:schemeClr val="accent2"/>
                </a:solidFill>
                <a:latin typeface="Pretendard Medium"/>
                <a:ea typeface="Pretendard Medium"/>
                <a:cs typeface="Pretendard Medium"/>
              </a:rPr>
              <a:t>신 홍 재</a:t>
            </a:r>
            <a:endParaRPr lang="id-ID" altLang="ko-KR" b="1">
              <a:solidFill>
                <a:schemeClr val="accent2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06BCE-CFF4-FFEB-FDDD-E8A37F6ACF22}"/>
              </a:ext>
            </a:extLst>
          </p:cNvPr>
          <p:cNvSpPr txBox="1"/>
          <p:nvPr/>
        </p:nvSpPr>
        <p:spPr>
          <a:xfrm>
            <a:off x="1064524" y="417581"/>
            <a:ext cx="1005725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팀 소개</a:t>
            </a:r>
          </a:p>
        </p:txBody>
      </p:sp>
      <p:cxnSp>
        <p:nvCxnSpPr>
          <p:cNvPr id="7" name="직선 연결선 9">
            <a:extLst>
              <a:ext uri="{FF2B5EF4-FFF2-40B4-BE49-F238E27FC236}">
                <a16:creationId xmlns:a16="http://schemas.microsoft.com/office/drawing/2014/main" id="{C601992B-14BC-87BC-6B49-EE36A7796082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1898BE-4C45-8321-653D-F196BF03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30" name="직선 연결선 10">
            <a:extLst>
              <a:ext uri="{FF2B5EF4-FFF2-40B4-BE49-F238E27FC236}">
                <a16:creationId xmlns:a16="http://schemas.microsoft.com/office/drawing/2014/main" id="{EC532E90-B00E-B656-D778-1954739A1437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460099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FAF76B-BA24-8133-5AD9-CDE2B147736C}"/>
              </a:ext>
            </a:extLst>
          </p:cNvPr>
          <p:cNvSpPr txBox="1"/>
          <p:nvPr/>
        </p:nvSpPr>
        <p:spPr>
          <a:xfrm>
            <a:off x="484605" y="400799"/>
            <a:ext cx="547686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00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pic>
        <p:nvPicPr>
          <p:cNvPr id="6" name="그림 5" descr="의류, 사람, 인간의 얼굴, 넥타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2A4886-67AE-6CC4-04DA-C6F837E71A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t="1358" r="-73" b="23641"/>
          <a:stretch>
            <a:fillRect/>
          </a:stretch>
        </p:blipFill>
        <p:spPr>
          <a:xfrm>
            <a:off x="6629711" y="2436322"/>
            <a:ext cx="1459832" cy="1459832"/>
          </a:xfrm>
          <a:prstGeom prst="ellipse">
            <a:avLst/>
          </a:prstGeom>
        </p:spPr>
      </p:pic>
      <p:pic>
        <p:nvPicPr>
          <p:cNvPr id="2" name="그림 1" descr="턱, 인간의 얼굴, 사람, 인물사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B9E756-1E2B-464D-D921-47FD29A89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217" y="2502404"/>
            <a:ext cx="1456340" cy="1440000"/>
          </a:xfrm>
          <a:prstGeom prst="rect">
            <a:avLst/>
          </a:prstGeom>
          <a:ln>
            <a:noFill/>
          </a:ln>
        </p:spPr>
      </p:pic>
      <p:pic>
        <p:nvPicPr>
          <p:cNvPr id="8" name="그림 7" descr="사람, 인간의 얼굴, 의류, 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8C4306-24F3-EA87-8F14-848259D0F1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39" b="2439"/>
          <a:stretch>
            <a:fillRect/>
          </a:stretch>
        </p:blipFill>
        <p:spPr>
          <a:xfrm>
            <a:off x="9160016" y="2446238"/>
            <a:ext cx="1440000" cy="1440000"/>
          </a:xfrm>
          <a:prstGeom prst="ellipse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8BA283A-6361-8262-FCF6-DF80B8C863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216" t="358" r="-14715" b="-358"/>
          <a:stretch>
            <a:fillRect/>
          </a:stretch>
        </p:blipFill>
        <p:spPr>
          <a:xfrm>
            <a:off x="4055884" y="2363681"/>
            <a:ext cx="1571516" cy="157151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43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720144-8727-AFEC-B41C-707CC3782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>
            <a:extLst>
              <a:ext uri="{FF2B5EF4-FFF2-40B4-BE49-F238E27FC236}">
                <a16:creationId xmlns:a16="http://schemas.microsoft.com/office/drawing/2014/main" id="{1BA6EBBF-5F0A-5C5E-4EAD-BAD79402F4ED}"/>
              </a:ext>
            </a:extLst>
          </p:cNvPr>
          <p:cNvSpPr/>
          <p:nvPr/>
        </p:nvSpPr>
        <p:spPr>
          <a:xfrm>
            <a:off x="912812" y="2843919"/>
            <a:ext cx="10376270" cy="3529793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30000"/>
              </a:lnSpc>
            </a:pPr>
            <a:endParaRPr lang="en-US" sz="240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3AB810-8BB9-4553-A19B-9DE223B80639}"/>
              </a:ext>
            </a:extLst>
          </p:cNvPr>
          <p:cNvGrpSpPr/>
          <p:nvPr/>
        </p:nvGrpSpPr>
        <p:grpSpPr>
          <a:xfrm>
            <a:off x="1408411" y="3482543"/>
            <a:ext cx="2232478" cy="2218872"/>
            <a:chOff x="1408411" y="3482543"/>
            <a:chExt cx="2232478" cy="2218872"/>
          </a:xfrm>
        </p:grpSpPr>
        <p:pic>
          <p:nvPicPr>
            <p:cNvPr id="5" name="그림 4" descr="상징, 그래픽, 폰트, 원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E99E807-395A-60EB-AA7B-924816EE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411" y="3482543"/>
              <a:ext cx="2232478" cy="2218872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C6C323E-75FD-36D4-BD1A-0B19C19CB7F9}"/>
                </a:ext>
              </a:extLst>
            </p:cNvPr>
            <p:cNvSpPr/>
            <p:nvPr/>
          </p:nvSpPr>
          <p:spPr>
            <a:xfrm>
              <a:off x="1931092" y="4282987"/>
              <a:ext cx="1143252" cy="614059"/>
            </a:xfrm>
            <a:prstGeom prst="roundRect">
              <a:avLst/>
            </a:prstGeom>
            <a:solidFill>
              <a:srgbClr val="F2F2F2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7F18D9-6A69-739C-A2DF-8CD59BFAFD45}"/>
                </a:ext>
              </a:extLst>
            </p:cNvPr>
            <p:cNvSpPr txBox="1"/>
            <p:nvPr/>
          </p:nvSpPr>
          <p:spPr>
            <a:xfrm>
              <a:off x="1889539" y="4272005"/>
              <a:ext cx="1234124" cy="646331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3600" b="1">
                  <a:solidFill>
                    <a:srgbClr val="FFC000"/>
                  </a:solidFill>
                  <a:latin typeface="Pretendard ExtraBold"/>
                  <a:ea typeface="Pretendard ExtraBold"/>
                  <a:cs typeface="Pretendard Light"/>
                </a:rPr>
                <a:t>PTQ</a:t>
              </a:r>
              <a:endParaRPr lang="ko-KR"/>
            </a:p>
          </p:txBody>
        </p:sp>
      </p:grpSp>
      <p:sp>
        <p:nvSpPr>
          <p:cNvPr id="17" name="Rectangle 17">
            <a:extLst>
              <a:ext uri="{FF2B5EF4-FFF2-40B4-BE49-F238E27FC236}">
                <a16:creationId xmlns:a16="http://schemas.microsoft.com/office/drawing/2014/main" id="{B8A14A6F-F738-C346-4A9B-C8E22AFF274E}"/>
              </a:ext>
            </a:extLst>
          </p:cNvPr>
          <p:cNvSpPr/>
          <p:nvPr/>
        </p:nvSpPr>
        <p:spPr>
          <a:xfrm>
            <a:off x="920749" y="1794134"/>
            <a:ext cx="3020237" cy="882045"/>
          </a:xfrm>
          <a:prstGeom prst="roundRect">
            <a:avLst>
              <a:gd name="adj" fmla="val 8476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err="1">
                <a:solidFill>
                  <a:srgbClr val="000000"/>
                </a:solidFill>
                <a:latin typeface="Pretendard SemiBold"/>
                <a:ea typeface="+mn-lt"/>
                <a:cs typeface="+mn-lt"/>
              </a:rPr>
              <a:t>LoRA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 </a:t>
            </a:r>
            <a:r>
              <a:rPr lang="ko-KR" altLang="en-US" sz="2000" err="1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파인튜닝</a:t>
            </a:r>
            <a:endParaRPr lang="en-ID" sz="2000">
              <a:solidFill>
                <a:srgbClr val="000000"/>
              </a:solidFill>
              <a:latin typeface="Pretendard SemiBold"/>
              <a:ea typeface="Pretendard SemiBold"/>
              <a:cs typeface="+mn-lt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5AF4B6-BA93-1A94-5312-22DAA1B65106}"/>
              </a:ext>
            </a:extLst>
          </p:cNvPr>
          <p:cNvGrpSpPr/>
          <p:nvPr/>
        </p:nvGrpSpPr>
        <p:grpSpPr>
          <a:xfrm rot="16200000">
            <a:off x="4129091" y="2112364"/>
            <a:ext cx="270704" cy="202838"/>
            <a:chOff x="3166727" y="3831347"/>
            <a:chExt cx="238474" cy="20283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7AE339F-B938-8B3F-49E6-5366FA8A67AE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0320AA9-F6F9-EB0B-3BB2-00BC9D7C2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6610AB9E-8356-E03F-7709-8812C93C30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87A3FE4-8762-A901-405A-AC6B59671E43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C5F85A15-AEDA-8A24-3D17-8CE8FF9F7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C603D01A-6817-9329-0ED9-9E3C51793D2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Rectangle 17">
            <a:extLst>
              <a:ext uri="{FF2B5EF4-FFF2-40B4-BE49-F238E27FC236}">
                <a16:creationId xmlns:a16="http://schemas.microsoft.com/office/drawing/2014/main" id="{2C425A80-ED7C-0004-604A-4396ECB35F29}"/>
              </a:ext>
            </a:extLst>
          </p:cNvPr>
          <p:cNvSpPr/>
          <p:nvPr/>
        </p:nvSpPr>
        <p:spPr>
          <a:xfrm>
            <a:off x="4580790" y="1794134"/>
            <a:ext cx="3020237" cy="867667"/>
          </a:xfrm>
          <a:prstGeom prst="roundRect">
            <a:avLst>
              <a:gd name="adj" fmla="val 8476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ONNX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최적화</a:t>
            </a:r>
            <a:endParaRPr lang="en-ID" sz="200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9014392-6328-3260-039E-A8D7155D95B7}"/>
              </a:ext>
            </a:extLst>
          </p:cNvPr>
          <p:cNvGrpSpPr/>
          <p:nvPr/>
        </p:nvGrpSpPr>
        <p:grpSpPr>
          <a:xfrm rot="16200000">
            <a:off x="7789132" y="2128239"/>
            <a:ext cx="270704" cy="202838"/>
            <a:chOff x="3166727" y="3831347"/>
            <a:chExt cx="238474" cy="20283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A8BA088-62E8-E6C0-42D1-0C0A1CAE8F34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3A59E8F-66C4-7A99-4292-DBFA1F9CC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662C6594-433C-E70E-9055-0786E1DE959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26C7804-DD6C-9192-2856-3AECFED576F3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C5B9781-C2FF-C362-68FE-85E09DCC0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4D84C2C-5FCD-BC4E-2259-F1FDC934EFE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 17">
            <a:extLst>
              <a:ext uri="{FF2B5EF4-FFF2-40B4-BE49-F238E27FC236}">
                <a16:creationId xmlns:a16="http://schemas.microsoft.com/office/drawing/2014/main" id="{E0D55BCC-263F-7543-CB11-3A605D3936CA}"/>
              </a:ext>
            </a:extLst>
          </p:cNvPr>
          <p:cNvSpPr/>
          <p:nvPr/>
        </p:nvSpPr>
        <p:spPr>
          <a:xfrm>
            <a:off x="8240832" y="1794134"/>
            <a:ext cx="3048991" cy="882045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PTQ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정적 양자화</a:t>
            </a:r>
            <a:endParaRPr lang="en-ID" sz="200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0F4A9-794C-6077-F9D5-BE6078A1EF81}"/>
              </a:ext>
            </a:extLst>
          </p:cNvPr>
          <p:cNvSpPr txBox="1"/>
          <p:nvPr/>
        </p:nvSpPr>
        <p:spPr>
          <a:xfrm>
            <a:off x="4202203" y="3656334"/>
            <a:ext cx="3628857" cy="1711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Pretendard Medium"/>
                <a:ea typeface="Pretendard Medium"/>
                <a:cs typeface="Pretendard Medium"/>
              </a:rPr>
              <a:t>양자화</a:t>
            </a:r>
            <a:endParaRPr lang="ko-KR" dirty="0" err="1">
              <a:ea typeface="Pretendard Medium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cs typeface="Pretendard Light"/>
              </a:rPr>
              <a:t>모델의 가중치와 활성화 값을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cs typeface="Pretendard Light"/>
              </a:rPr>
              <a:t>실수형에서 정수형으로 변환하여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cs typeface="Pretendard Light"/>
              </a:rPr>
              <a:t>모델의 크기와 속도를 개선하는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B60E8D-FFEE-D3B5-365A-8FA997F64696}"/>
              </a:ext>
            </a:extLst>
          </p:cNvPr>
          <p:cNvSpPr txBox="1"/>
          <p:nvPr/>
        </p:nvSpPr>
        <p:spPr>
          <a:xfrm>
            <a:off x="7366195" y="3655785"/>
            <a:ext cx="3676196" cy="1711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Pretendard Medium"/>
                <a:ea typeface="Pretendard Medium"/>
                <a:cs typeface="Pretendard Medium"/>
              </a:rPr>
              <a:t>PTQ </a:t>
            </a:r>
            <a:r>
              <a:rPr lang="en-US" altLang="ko-KR" sz="2400" err="1">
                <a:latin typeface="Pretendard Medium"/>
                <a:ea typeface="Pretendard Medium"/>
                <a:cs typeface="Pretendard Medium"/>
              </a:rPr>
              <a:t>정적</a:t>
            </a:r>
            <a:r>
              <a:rPr lang="en-US" altLang="ko-KR" sz="24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400" err="1">
                <a:latin typeface="Pretendard Medium"/>
                <a:ea typeface="Pretendard Medium"/>
                <a:cs typeface="Pretendard Medium"/>
              </a:rPr>
              <a:t>양자화</a:t>
            </a:r>
            <a:endParaRPr lang="en-US" altLang="ko-KR" sz="2400">
              <a:latin typeface="Pretendard Medium"/>
              <a:ea typeface="Pretendard Medium"/>
              <a:cs typeface="Pretendard Medium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cs typeface="Pretendard Light"/>
              </a:rPr>
              <a:t>실제 서비스 환경과 유사하게 구성된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cs typeface="Pretendard Light"/>
              </a:rPr>
              <a:t>데이터를 적용하여 양자화 과정 중 </a:t>
            </a:r>
            <a:endParaRPr lang="ko-KR" sz="1600">
              <a:cs typeface="Pretendard Light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cs typeface="Pretendard Light"/>
              </a:rPr>
              <a:t>성능</a:t>
            </a:r>
            <a:r>
              <a:rPr lang="ko-KR" sz="1600">
                <a:cs typeface="Pretendard Light"/>
              </a:rPr>
              <a:t> 저하를 최소화하는 양자화 기법</a:t>
            </a:r>
            <a:endParaRPr lang="ko-KR">
              <a:cs typeface="Pretendard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918DA-BE91-DEA0-CB3E-E522DDF43FF0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STT </a:t>
            </a:r>
            <a:r>
              <a:rPr lang="en-US" sz="24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양자화</a:t>
            </a:r>
            <a:endParaRPr lang="en-US" sz="24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4E23A0B1-D230-BB80-613E-1CC1C3006352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1D5429-17F4-5549-2072-E79797570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13" name="직선 연결선 10">
            <a:extLst>
              <a:ext uri="{FF2B5EF4-FFF2-40B4-BE49-F238E27FC236}">
                <a16:creationId xmlns:a16="http://schemas.microsoft.com/office/drawing/2014/main" id="{F46232B4-573B-7EB7-4317-9F1D2C4B0CE8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8A2449-D266-E8E0-A90D-5124B15D8CC7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D64498-A1EA-CDF0-62BD-475D420134A5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</p:spTree>
    <p:extLst>
      <p:ext uri="{BB962C8B-B14F-4D97-AF65-F5344CB8AC3E}">
        <p14:creationId xmlns:p14="http://schemas.microsoft.com/office/powerpoint/2010/main" val="2589422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228E7D-8D85-4921-CE03-AC7F96462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346618-9A0F-1A52-BC69-7AB2D7209D37}"/>
              </a:ext>
            </a:extLst>
          </p:cNvPr>
          <p:cNvSpPr/>
          <p:nvPr/>
        </p:nvSpPr>
        <p:spPr>
          <a:xfrm>
            <a:off x="916178" y="2234963"/>
            <a:ext cx="10390859" cy="4110016"/>
          </a:xfrm>
          <a:prstGeom prst="roundRect">
            <a:avLst>
              <a:gd name="adj" fmla="val 3520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25400">
            <a:solidFill>
              <a:srgbClr val="FC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39E5F-B22A-9989-673D-B7500BB31728}"/>
              </a:ext>
            </a:extLst>
          </p:cNvPr>
          <p:cNvSpPr txBox="1"/>
          <p:nvPr/>
        </p:nvSpPr>
        <p:spPr>
          <a:xfrm>
            <a:off x="8800669" y="1916660"/>
            <a:ext cx="2540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cs typeface="Pretendard Light"/>
              </a:rPr>
              <a:t>* </a:t>
            </a:r>
            <a:r>
              <a:rPr lang="ko-KR" altLang="en-US" sz="1200">
                <a:latin typeface="Pretendard Medium"/>
                <a:ea typeface="Pretendard Medium"/>
                <a:cs typeface="Pretendard Light"/>
              </a:rPr>
              <a:t>WER</a:t>
            </a:r>
            <a:r>
              <a:rPr lang="ko-KR" altLang="en-US" sz="1200">
                <a:latin typeface="Pretendard Light"/>
                <a:ea typeface="Pretendard Light"/>
                <a:cs typeface="Pretendard Light"/>
              </a:rPr>
              <a:t>:</a:t>
            </a:r>
            <a:r>
              <a:rPr lang="ko-KR" altLang="en-US" sz="1200">
                <a:cs typeface="Pretendard Light"/>
              </a:rPr>
              <a:t> 단어 </a:t>
            </a:r>
            <a:r>
              <a:rPr lang="ko-KR" altLang="en-US" sz="1200" err="1">
                <a:cs typeface="Pretendard Light"/>
              </a:rPr>
              <a:t>오류율</a:t>
            </a:r>
            <a:r>
              <a:rPr lang="ko-KR" altLang="en-US" sz="1200">
                <a:cs typeface="Pretendard Light"/>
              </a:rPr>
              <a:t>,</a:t>
            </a:r>
            <a:r>
              <a:rPr lang="ko-KR" altLang="en-US" sz="1200">
                <a:latin typeface="Pretendard Medium"/>
                <a:ea typeface="Pretendard Medium"/>
                <a:cs typeface="Pretendard Light"/>
              </a:rPr>
              <a:t> CER</a:t>
            </a:r>
            <a:r>
              <a:rPr lang="ko-KR" altLang="en-US" sz="1200">
                <a:latin typeface="Pretendard Light"/>
                <a:ea typeface="Pretendard Light"/>
                <a:cs typeface="Pretendard Light"/>
              </a:rPr>
              <a:t>:</a:t>
            </a:r>
            <a:r>
              <a:rPr lang="ko-KR" altLang="en-US" sz="1200">
                <a:cs typeface="Pretendard Light"/>
              </a:rPr>
              <a:t> 글자 </a:t>
            </a:r>
            <a:r>
              <a:rPr lang="ko-KR" altLang="en-US" sz="1200" err="1">
                <a:cs typeface="Pretendard Light"/>
              </a:rPr>
              <a:t>오류율</a:t>
            </a:r>
            <a:endParaRPr lang="ko-KR">
              <a:cs typeface="Pretendard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7D4DB4-28EF-8ACC-EB2A-51FA97212DB4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STT </a:t>
            </a:r>
            <a:r>
              <a:rPr lang="en-US" sz="24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학습 결과</a:t>
            </a:r>
            <a:endParaRPr lang="ko-KR" altLang="en-US" sz="24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Light"/>
              <a:ea typeface="Pretendard Light"/>
              <a:cs typeface="Pretendard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F04B3-9628-1E2A-764C-A5B567AF2494}"/>
              </a:ext>
            </a:extLst>
          </p:cNvPr>
          <p:cNvSpPr txBox="1"/>
          <p:nvPr/>
        </p:nvSpPr>
        <p:spPr>
          <a:xfrm>
            <a:off x="4169049" y="1534731"/>
            <a:ext cx="3877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err="1">
                <a:latin typeface="Pretendard SemiBold"/>
                <a:ea typeface="Pretendard SemiBold"/>
                <a:cs typeface="Pretendard Medium"/>
              </a:rPr>
              <a:t>표준어+방언</a:t>
            </a:r>
            <a:r>
              <a:rPr lang="ko-KR" sz="2400" dirty="0">
                <a:latin typeface="Pretendard SemiBold"/>
                <a:ea typeface="Pretendard SemiBold"/>
                <a:cs typeface="Pretendard Medium"/>
              </a:rPr>
              <a:t> </a:t>
            </a:r>
            <a:r>
              <a:rPr lang="ko-KR" altLang="en-US" sz="2400" dirty="0">
                <a:latin typeface="Pretendard SemiBold"/>
                <a:ea typeface="Pretendard SemiBold"/>
                <a:cs typeface="Pretendard Medium"/>
              </a:rPr>
              <a:t>음성</a:t>
            </a:r>
            <a:r>
              <a:rPr lang="ko-KR" sz="2400" dirty="0">
                <a:latin typeface="Pretendard SemiBold"/>
                <a:ea typeface="Pretendard SemiBold"/>
                <a:cs typeface="Pretendard Medium"/>
              </a:rPr>
              <a:t> 평가 결과</a:t>
            </a:r>
            <a:endParaRPr lang="ko-KR"/>
          </a:p>
        </p:txBody>
      </p:sp>
      <p:pic>
        <p:nvPicPr>
          <p:cNvPr id="12" name="그림 11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980034-165A-2647-D2BF-87232DDE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15" name="직선 연결선 10">
            <a:extLst>
              <a:ext uri="{FF2B5EF4-FFF2-40B4-BE49-F238E27FC236}">
                <a16:creationId xmlns:a16="http://schemas.microsoft.com/office/drawing/2014/main" id="{DBB12A54-483F-A172-C7EC-7C5510D3C830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ECA673-5AE2-7E1F-E038-6E2D46C0AFD9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905D16-A807-E6E1-8F77-9EE8F5B0E920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AB5721-EEE3-3060-B7DD-88BAA1809111}"/>
              </a:ext>
            </a:extLst>
          </p:cNvPr>
          <p:cNvSpPr/>
          <p:nvPr/>
        </p:nvSpPr>
        <p:spPr>
          <a:xfrm>
            <a:off x="916178" y="3726757"/>
            <a:ext cx="10390859" cy="87468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4860-5E98-51A3-398A-F5D77FA38185}"/>
              </a:ext>
            </a:extLst>
          </p:cNvPr>
          <p:cNvSpPr/>
          <p:nvPr/>
        </p:nvSpPr>
        <p:spPr>
          <a:xfrm>
            <a:off x="933498" y="2901330"/>
            <a:ext cx="10359405" cy="816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9">
            <a:extLst>
              <a:ext uri="{FF2B5EF4-FFF2-40B4-BE49-F238E27FC236}">
                <a16:creationId xmlns:a16="http://schemas.microsoft.com/office/drawing/2014/main" id="{905D8BBF-4153-8E41-3452-ACB9930F58ED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2877BE-F3E6-BB91-DB99-0BAFB2D16A13}"/>
              </a:ext>
            </a:extLst>
          </p:cNvPr>
          <p:cNvSpPr/>
          <p:nvPr/>
        </p:nvSpPr>
        <p:spPr>
          <a:xfrm>
            <a:off x="1199535" y="2942081"/>
            <a:ext cx="2123768" cy="6995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Whisper-medium</a:t>
            </a:r>
          </a:p>
          <a:p>
            <a:pPr algn="ctr"/>
            <a:r>
              <a:rPr lang="ko-KR" altLang="en-US" b="1" err="1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파인튜닝</a:t>
            </a:r>
            <a:endParaRPr lang="ko-KR" altLang="en-US" b="1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B32C83-5002-E12D-5EBE-874B879A7B14}"/>
              </a:ext>
            </a:extLst>
          </p:cNvPr>
          <p:cNvSpPr/>
          <p:nvPr/>
        </p:nvSpPr>
        <p:spPr>
          <a:xfrm>
            <a:off x="1124283" y="3805642"/>
            <a:ext cx="2123768" cy="6995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Whisper-medium</a:t>
            </a:r>
            <a:endParaRPr lang="ko-KR" altLang="en-US" b="1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850ACB-7132-F43B-7F11-E8ACBC7536D4}"/>
              </a:ext>
            </a:extLst>
          </p:cNvPr>
          <p:cNvSpPr/>
          <p:nvPr/>
        </p:nvSpPr>
        <p:spPr>
          <a:xfrm>
            <a:off x="1199535" y="4687748"/>
            <a:ext cx="2123768" cy="6995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XLS-R-300M-Ko</a:t>
            </a:r>
            <a:endParaRPr lang="ko-KR" altLang="en-US" b="1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8CB81-7842-60B6-9CC5-ACDD09A45ECA}"/>
              </a:ext>
            </a:extLst>
          </p:cNvPr>
          <p:cNvSpPr txBox="1"/>
          <p:nvPr/>
        </p:nvSpPr>
        <p:spPr>
          <a:xfrm>
            <a:off x="1593556" y="2392101"/>
            <a:ext cx="1186405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latin typeface="Pretendard Medium"/>
                <a:ea typeface="Pretendard Medium"/>
                <a:cs typeface="Pretendard Light"/>
              </a:rPr>
              <a:t>STT 모델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7D6FB-4451-945B-5BE3-5CBCF104A2F1}"/>
              </a:ext>
            </a:extLst>
          </p:cNvPr>
          <p:cNvSpPr txBox="1"/>
          <p:nvPr/>
        </p:nvSpPr>
        <p:spPr>
          <a:xfrm>
            <a:off x="3717618" y="2392099"/>
            <a:ext cx="2160608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latin typeface="Pretendard Medium"/>
                <a:ea typeface="Pretendard Medium"/>
                <a:cs typeface="Pretendard Light"/>
              </a:rPr>
              <a:t>평균 추론 속도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12BB0-F4E2-E646-8028-4C996938AA0E}"/>
              </a:ext>
            </a:extLst>
          </p:cNvPr>
          <p:cNvSpPr txBox="1"/>
          <p:nvPr/>
        </p:nvSpPr>
        <p:spPr>
          <a:xfrm>
            <a:off x="6555589" y="2392100"/>
            <a:ext cx="1687975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latin typeface="Pretendard Medium"/>
                <a:ea typeface="Pretendard Medium"/>
                <a:cs typeface="Pretendard Light"/>
              </a:rPr>
              <a:t>평균 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3E8775-01C2-A66E-5BFD-FD8AE96E5989}"/>
              </a:ext>
            </a:extLst>
          </p:cNvPr>
          <p:cNvSpPr txBox="1"/>
          <p:nvPr/>
        </p:nvSpPr>
        <p:spPr>
          <a:xfrm>
            <a:off x="9160979" y="2392099"/>
            <a:ext cx="1668684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latin typeface="Pretendard Medium"/>
                <a:ea typeface="Pretendard Medium"/>
                <a:cs typeface="Pretendard Light"/>
              </a:rPr>
              <a:t>평균 CER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9AF7D1-CCA9-F35D-9CA7-8241C00BB950}"/>
              </a:ext>
            </a:extLst>
          </p:cNvPr>
          <p:cNvSpPr txBox="1"/>
          <p:nvPr/>
        </p:nvSpPr>
        <p:spPr>
          <a:xfrm>
            <a:off x="7593367" y="3112395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 dirty="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ACCFCD-D845-D17C-3116-C84CA70838F0}"/>
              </a:ext>
            </a:extLst>
          </p:cNvPr>
          <p:cNvSpPr txBox="1"/>
          <p:nvPr/>
        </p:nvSpPr>
        <p:spPr>
          <a:xfrm>
            <a:off x="7625170" y="3990597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 dirty="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B65357-763B-C272-97D4-1BD12E23F78C}"/>
              </a:ext>
            </a:extLst>
          </p:cNvPr>
          <p:cNvSpPr txBox="1"/>
          <p:nvPr/>
        </p:nvSpPr>
        <p:spPr>
          <a:xfrm>
            <a:off x="7609268" y="4861775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EE4572-2E7B-3FBA-E0FA-23BEF436150D}"/>
              </a:ext>
            </a:extLst>
          </p:cNvPr>
          <p:cNvSpPr txBox="1"/>
          <p:nvPr/>
        </p:nvSpPr>
        <p:spPr>
          <a:xfrm>
            <a:off x="7616292" y="5731099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 dirty="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5098D3-C18C-D59E-5FB9-6F43DAA6BD4D}"/>
              </a:ext>
            </a:extLst>
          </p:cNvPr>
          <p:cNvSpPr txBox="1"/>
          <p:nvPr/>
        </p:nvSpPr>
        <p:spPr>
          <a:xfrm>
            <a:off x="10142113" y="3112395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7B85E3-6BC3-EFDB-38A1-40870A286BFA}"/>
              </a:ext>
            </a:extLst>
          </p:cNvPr>
          <p:cNvSpPr txBox="1"/>
          <p:nvPr/>
        </p:nvSpPr>
        <p:spPr>
          <a:xfrm>
            <a:off x="10197629" y="3981719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D95192-DCE1-35C9-EFE2-C8F2F54C3E09}"/>
              </a:ext>
            </a:extLst>
          </p:cNvPr>
          <p:cNvSpPr txBox="1"/>
          <p:nvPr/>
        </p:nvSpPr>
        <p:spPr>
          <a:xfrm>
            <a:off x="10222408" y="4861775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 dirty="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9FE11E-0C98-33E8-3BB1-6776CE756D8F}"/>
              </a:ext>
            </a:extLst>
          </p:cNvPr>
          <p:cNvSpPr txBox="1"/>
          <p:nvPr/>
        </p:nvSpPr>
        <p:spPr>
          <a:xfrm>
            <a:off x="10202798" y="5731099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%</a:t>
            </a:r>
            <a:endParaRPr lang="ko-KR" altLang="en-US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5A94-1632-DE01-42A1-7AB2FAFA3220}"/>
              </a:ext>
            </a:extLst>
          </p:cNvPr>
          <p:cNvSpPr txBox="1"/>
          <p:nvPr/>
        </p:nvSpPr>
        <p:spPr>
          <a:xfrm>
            <a:off x="4357353" y="3155325"/>
            <a:ext cx="998111" cy="369332"/>
          </a:xfrm>
          <a:prstGeom prst="rect">
            <a:avLst/>
          </a:prstGeom>
          <a:solidFill>
            <a:srgbClr val="F2F2F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 Medium"/>
                <a:ea typeface="Pretendard Medium"/>
                <a:cs typeface="Pretendard Light"/>
              </a:rPr>
              <a:t>0.79 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2DAC7D-E188-ED70-370C-29EAF53DC035}"/>
              </a:ext>
            </a:extLst>
          </p:cNvPr>
          <p:cNvSpPr txBox="1"/>
          <p:nvPr/>
        </p:nvSpPr>
        <p:spPr>
          <a:xfrm>
            <a:off x="4979830" y="4013917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Medium"/>
                <a:ea typeface="Pretendard Medium"/>
                <a:cs typeface="Pretendard Light"/>
              </a:rPr>
              <a:t>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EF9EB8-1B42-944D-461A-7E8DA0DBD6CF}"/>
              </a:ext>
            </a:extLst>
          </p:cNvPr>
          <p:cNvSpPr txBox="1"/>
          <p:nvPr/>
        </p:nvSpPr>
        <p:spPr>
          <a:xfrm>
            <a:off x="4958366" y="4893973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Medium"/>
                <a:ea typeface="Pretendard Medium"/>
                <a:cs typeface="Pretendard Light"/>
              </a:rPr>
              <a:t>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FC72CE-08C8-B407-184F-DB20448E817E}"/>
              </a:ext>
            </a:extLst>
          </p:cNvPr>
          <p:cNvSpPr txBox="1"/>
          <p:nvPr/>
        </p:nvSpPr>
        <p:spPr>
          <a:xfrm>
            <a:off x="4969098" y="5763297"/>
            <a:ext cx="51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Pretendard Medium"/>
                <a:ea typeface="Pretendard Medium"/>
                <a:cs typeface="Pretendard Light"/>
              </a:rPr>
              <a:t>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619CE6-8C94-E0FB-3D23-7B0D2B46041C}"/>
              </a:ext>
            </a:extLst>
          </p:cNvPr>
          <p:cNvSpPr txBox="1"/>
          <p:nvPr/>
        </p:nvSpPr>
        <p:spPr>
          <a:xfrm>
            <a:off x="4411015" y="4013916"/>
            <a:ext cx="998111" cy="369332"/>
          </a:xfrm>
          <a:prstGeom prst="rect">
            <a:avLst/>
          </a:prstGeom>
          <a:solidFill>
            <a:srgbClr val="F2F2F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 Medium"/>
                <a:ea typeface="Pretendard Medium"/>
                <a:cs typeface="Pretendard Light"/>
              </a:rPr>
              <a:t>1.21 초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102C43-7DD0-C1D4-BB02-252518A3B9EB}"/>
              </a:ext>
            </a:extLst>
          </p:cNvPr>
          <p:cNvSpPr txBox="1"/>
          <p:nvPr/>
        </p:nvSpPr>
        <p:spPr>
          <a:xfrm>
            <a:off x="4325155" y="4893972"/>
            <a:ext cx="998111" cy="369332"/>
          </a:xfrm>
          <a:prstGeom prst="rect">
            <a:avLst/>
          </a:prstGeom>
          <a:solidFill>
            <a:srgbClr val="F2F2F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 Medium"/>
                <a:ea typeface="Pretendard Medium"/>
                <a:cs typeface="Pretendard Light"/>
              </a:rPr>
              <a:t>0.08 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95E902-B86B-CB73-EFF1-16831C418C4D}"/>
              </a:ext>
            </a:extLst>
          </p:cNvPr>
          <p:cNvSpPr txBox="1"/>
          <p:nvPr/>
        </p:nvSpPr>
        <p:spPr>
          <a:xfrm>
            <a:off x="4368085" y="5752563"/>
            <a:ext cx="998111" cy="369332"/>
          </a:xfrm>
          <a:prstGeom prst="rect">
            <a:avLst/>
          </a:prstGeom>
          <a:solidFill>
            <a:srgbClr val="F2F2F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 Medium"/>
                <a:ea typeface="Pretendard Medium"/>
                <a:cs typeface="Pretendard Light"/>
              </a:rPr>
              <a:t>1.83 초</a:t>
            </a:r>
          </a:p>
        </p:txBody>
      </p:sp>
    </p:spTree>
    <p:extLst>
      <p:ext uri="{BB962C8B-B14F-4D97-AF65-F5344CB8AC3E}">
        <p14:creationId xmlns:p14="http://schemas.microsoft.com/office/powerpoint/2010/main" val="235908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0816D7-00BC-B657-AEE3-DCEC9269F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>
            <a:extLst>
              <a:ext uri="{FF2B5EF4-FFF2-40B4-BE49-F238E27FC236}">
                <a16:creationId xmlns:a16="http://schemas.microsoft.com/office/drawing/2014/main" id="{869EFA38-97F2-7322-1D9F-65985DDB3037}"/>
              </a:ext>
            </a:extLst>
          </p:cNvPr>
          <p:cNvSpPr/>
          <p:nvPr/>
        </p:nvSpPr>
        <p:spPr>
          <a:xfrm>
            <a:off x="912812" y="2018419"/>
            <a:ext cx="10376270" cy="4045730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en-US" sz="240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CC215-7743-86B0-561F-1C2C6CFE315B}"/>
              </a:ext>
            </a:extLst>
          </p:cNvPr>
          <p:cNvSpPr txBox="1"/>
          <p:nvPr/>
        </p:nvSpPr>
        <p:spPr>
          <a:xfrm>
            <a:off x="507940" y="928963"/>
            <a:ext cx="7435752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NLU</a:t>
            </a:r>
            <a:r>
              <a:rPr lang="en-US" sz="20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 (Natural Language Understanding)​</a:t>
            </a:r>
            <a:endParaRPr lang="en-US" sz="20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Light"/>
              <a:ea typeface="Pretendard ExtraBold"/>
              <a:cs typeface="Pretendard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140E57-8D12-B603-E89A-306049F7D554}"/>
              </a:ext>
            </a:extLst>
          </p:cNvPr>
          <p:cNvSpPr txBox="1"/>
          <p:nvPr/>
        </p:nvSpPr>
        <p:spPr>
          <a:xfrm>
            <a:off x="4065566" y="3322604"/>
            <a:ext cx="4896551" cy="1434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err="1">
                <a:latin typeface="Pretendard Medium"/>
                <a:ea typeface="Malgun Gothic"/>
                <a:cs typeface="Pretendard Medium"/>
              </a:rPr>
              <a:t>NLU란</a:t>
            </a:r>
            <a:r>
              <a:rPr lang="en-US" altLang="ko-KR" sz="2800">
                <a:latin typeface="Pretendard Medium"/>
                <a:ea typeface="Malgun Gothic"/>
                <a:cs typeface="Pretendard Medium"/>
              </a:rPr>
              <a:t>?</a:t>
            </a:r>
            <a:endParaRPr lang="ko-KR" altLang="en-US"/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Pretendard Light"/>
                <a:ea typeface="Pretendard Light"/>
                <a:cs typeface="Pretendard Light"/>
              </a:rPr>
              <a:t>사람이</a:t>
            </a:r>
            <a:r>
              <a:rPr lang="ko-KR" altLang="en-US" sz="1600">
                <a:cs typeface="Pretendard Light"/>
              </a:rPr>
              <a:t> 사용하는 언어의 의도와 의미를</a:t>
            </a:r>
            <a:endParaRPr lang="ko-KR">
              <a:cs typeface="Pretendard Light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cs typeface="Pretendard Light"/>
              </a:rPr>
              <a:t>기계가 분석하여 이해하는 기술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B261E-E9C6-524F-7435-993BEADFCD05}"/>
              </a:ext>
            </a:extLst>
          </p:cNvPr>
          <p:cNvSpPr txBox="1"/>
          <p:nvPr/>
        </p:nvSpPr>
        <p:spPr>
          <a:xfrm>
            <a:off x="7469130" y="3335383"/>
            <a:ext cx="3888926" cy="1434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err="1">
                <a:latin typeface="Pretendard Medium"/>
                <a:ea typeface="Pretendard Medium"/>
                <a:cs typeface="Pretendard Medium"/>
              </a:rPr>
              <a:t>NLU의</a:t>
            </a:r>
            <a:r>
              <a:rPr lang="en-US" altLang="ko-KR" sz="2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800" err="1">
                <a:latin typeface="Pretendard Medium"/>
                <a:ea typeface="Pretendard Medium"/>
                <a:cs typeface="Pretendard Medium"/>
              </a:rPr>
              <a:t>활용</a:t>
            </a:r>
            <a:endParaRPr lang="ko-KR" sz="1600" err="1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ea typeface="+mn-lt"/>
                <a:cs typeface="+mn-lt"/>
              </a:rPr>
              <a:t>사용자의</a:t>
            </a:r>
            <a:r>
              <a:rPr lang="ko-KR" sz="1600">
                <a:ea typeface="+mn-lt"/>
                <a:cs typeface="+mn-lt"/>
              </a:rPr>
              <a:t> 질의에서 의도를 정확히 </a:t>
            </a:r>
            <a:r>
              <a:rPr lang="ko-KR" altLang="en-US" sz="1600">
                <a:ea typeface="+mn-lt"/>
                <a:cs typeface="+mn-lt"/>
              </a:rPr>
              <a:t>파악</a:t>
            </a:r>
          </a:p>
          <a:p>
            <a:pPr>
              <a:lnSpc>
                <a:spcPct val="150000"/>
              </a:lnSpc>
            </a:pPr>
            <a:r>
              <a:rPr lang="ko-KR" sz="1600">
                <a:ea typeface="+mn-lt"/>
                <a:cs typeface="+mn-lt"/>
              </a:rPr>
              <a:t>주문 </a:t>
            </a:r>
            <a:r>
              <a:rPr lang="ko-KR" altLang="en-US" sz="1600">
                <a:ea typeface="+mn-lt"/>
                <a:cs typeface="+mn-lt"/>
              </a:rPr>
              <a:t>과정에서의 오류를 최소화</a:t>
            </a:r>
            <a:endParaRPr lang="ko-KR" sz="1600">
              <a:cs typeface="Pretendard Light"/>
            </a:endParaRPr>
          </a:p>
        </p:txBody>
      </p: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C50C3E20-C2A6-AEEE-B595-84AC579E5CCF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529FAD-DFD4-F72A-EB1D-793BF7AC9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13" name="직선 연결선 10">
            <a:extLst>
              <a:ext uri="{FF2B5EF4-FFF2-40B4-BE49-F238E27FC236}">
                <a16:creationId xmlns:a16="http://schemas.microsoft.com/office/drawing/2014/main" id="{AA2A9975-9A18-69C6-E71E-83AC92C02CB4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5A916A-41EC-C4F3-19B8-95272767F87A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15D819-72B0-ACAD-7ACC-3C1519E678A9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6F650F-DF64-D08C-ED47-E65635215EB3}"/>
              </a:ext>
            </a:extLst>
          </p:cNvPr>
          <p:cNvGrpSpPr/>
          <p:nvPr/>
        </p:nvGrpSpPr>
        <p:grpSpPr>
          <a:xfrm>
            <a:off x="1371657" y="2927757"/>
            <a:ext cx="2319277" cy="2246852"/>
            <a:chOff x="1137862" y="2927757"/>
            <a:chExt cx="2319277" cy="2246852"/>
          </a:xfrm>
        </p:grpSpPr>
        <p:pic>
          <p:nvPicPr>
            <p:cNvPr id="3" name="그림 2" descr="그래픽, 폰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F0EFA9-9EB8-913B-5D57-439C58F3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862" y="2927757"/>
              <a:ext cx="2319277" cy="2246852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ADCB80E-AF68-4723-BD77-1C7864181999}"/>
                </a:ext>
              </a:extLst>
            </p:cNvPr>
            <p:cNvSpPr/>
            <p:nvPr/>
          </p:nvSpPr>
          <p:spPr>
            <a:xfrm>
              <a:off x="1679632" y="3711487"/>
              <a:ext cx="1242312" cy="690259"/>
            </a:xfrm>
            <a:prstGeom prst="roundRect">
              <a:avLst/>
            </a:prstGeom>
            <a:solidFill>
              <a:srgbClr val="F2F2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13B162-86A8-F25F-F19B-4EDA7A8F7F58}"/>
                </a:ext>
              </a:extLst>
            </p:cNvPr>
            <p:cNvSpPr txBox="1"/>
            <p:nvPr/>
          </p:nvSpPr>
          <p:spPr>
            <a:xfrm>
              <a:off x="1599979" y="3692885"/>
              <a:ext cx="1401764" cy="769441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4400" b="1">
                  <a:solidFill>
                    <a:srgbClr val="FFC000"/>
                  </a:solidFill>
                  <a:latin typeface="Pretendard ExtraBold"/>
                  <a:ea typeface="Pretendard ExtraBold"/>
                  <a:cs typeface="Pretendard Light"/>
                </a:rPr>
                <a:t>NLU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386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0A4C30-A150-9E60-AE84-9B2128A8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16469C59-88EC-9B4B-DE3C-E38E70AFC061}"/>
              </a:ext>
            </a:extLst>
          </p:cNvPr>
          <p:cNvSpPr/>
          <p:nvPr/>
        </p:nvSpPr>
        <p:spPr>
          <a:xfrm>
            <a:off x="4582730" y="2839383"/>
            <a:ext cx="3017566" cy="3534329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ko-KR" altLang="en-US" sz="1000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맞춤법 오류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사투리</a:t>
            </a:r>
            <a:endParaRPr lang="en-US">
              <a:cs typeface="Pretendard Light"/>
            </a:endParaRPr>
          </a:p>
          <a:p>
            <a:pPr algn="ctr"/>
            <a:endParaRPr lang="ko-KR" altLang="en-US" sz="1600" dirty="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  <a:p>
            <a:pPr algn="ctr"/>
            <a:r>
              <a:rPr lang="ko-KR" altLang="en-US" sz="1600" err="1">
                <a:solidFill>
                  <a:srgbClr val="000000"/>
                </a:solidFill>
                <a:cs typeface="Pretendard Light"/>
              </a:rPr>
              <a:t>짜증면</a:t>
            </a:r>
            <a:r>
              <a:rPr lang="ko-KR" altLang="en-US" sz="1600" dirty="0">
                <a:solidFill>
                  <a:srgbClr val="000000"/>
                </a:solidFill>
                <a:cs typeface="Pretendard Light"/>
              </a:rPr>
              <a:t> </a:t>
            </a:r>
            <a:r>
              <a:rPr lang="ko-KR" altLang="en-US" sz="1600" err="1">
                <a:solidFill>
                  <a:srgbClr val="000000"/>
                </a:solidFill>
                <a:cs typeface="Pretendard Light"/>
              </a:rPr>
              <a:t>한게랑</a:t>
            </a:r>
            <a:r>
              <a:rPr lang="ko-KR" altLang="en-US" sz="1600" dirty="0">
                <a:solidFill>
                  <a:srgbClr val="000000"/>
                </a:solidFill>
                <a:cs typeface="Pretendard Light"/>
              </a:rPr>
              <a:t> 짬뽕 두게 </a:t>
            </a:r>
            <a:r>
              <a:rPr lang="ko-KR" altLang="en-US" sz="1600" err="1">
                <a:solidFill>
                  <a:srgbClr val="000000"/>
                </a:solidFill>
                <a:cs typeface="Pretendard Light"/>
              </a:rPr>
              <a:t>주새오</a:t>
            </a:r>
            <a:endParaRPr lang="ko-KR" altLang="en-US" sz="1600">
              <a:solidFill>
                <a:srgbClr val="000000"/>
              </a:solidFill>
              <a:cs typeface="Pretendard Light"/>
            </a:endParaRPr>
          </a:p>
          <a:p>
            <a:pPr algn="ctr"/>
            <a:endParaRPr lang="ko-KR" altLang="en-US" sz="1600">
              <a:solidFill>
                <a:srgbClr val="000000"/>
              </a:solidFill>
              <a:cs typeface="Pretendard Light"/>
            </a:endParaRPr>
          </a:p>
          <a:p>
            <a:pPr algn="ctr"/>
            <a:r>
              <a:rPr lang="ko-KR" altLang="en-US" sz="1600" dirty="0">
                <a:solidFill>
                  <a:srgbClr val="000000"/>
                </a:solidFill>
                <a:cs typeface="Pretendard Light"/>
              </a:rPr>
              <a:t>짜 장 면 </a:t>
            </a:r>
            <a:r>
              <a:rPr lang="ko-KR" altLang="en-US" sz="1600" dirty="0" err="1">
                <a:solidFill>
                  <a:srgbClr val="000000"/>
                </a:solidFill>
                <a:cs typeface="Pretendard Light"/>
              </a:rPr>
              <a:t>한개랑</a:t>
            </a:r>
            <a:r>
              <a:rPr lang="ko-KR" altLang="en-US" sz="1600" dirty="0">
                <a:solidFill>
                  <a:srgbClr val="000000"/>
                </a:solidFill>
                <a:cs typeface="Pretendard Light"/>
              </a:rPr>
              <a:t> 짬 </a:t>
            </a:r>
            <a:r>
              <a:rPr lang="ko-KR" altLang="en-US" sz="1600" dirty="0" err="1">
                <a:solidFill>
                  <a:srgbClr val="000000"/>
                </a:solidFill>
                <a:cs typeface="Pretendard Light"/>
              </a:rPr>
              <a:t>뽕두개주세요</a:t>
            </a:r>
            <a:endParaRPr lang="ko-KR" altLang="en-US" sz="1600" dirty="0">
              <a:solidFill>
                <a:srgbClr val="000000"/>
              </a:solidFill>
              <a:cs typeface="Pretendard Light"/>
            </a:endParaRPr>
          </a:p>
          <a:p>
            <a:pPr algn="ctr"/>
            <a:endParaRPr lang="ko-KR" altLang="en-US" sz="1600">
              <a:solidFill>
                <a:srgbClr val="000000"/>
              </a:solidFill>
              <a:cs typeface="Pretendard Light"/>
            </a:endParaRPr>
          </a:p>
          <a:p>
            <a:pPr algn="ctr"/>
            <a:r>
              <a:rPr lang="ko-KR" altLang="en-US" sz="1600" dirty="0">
                <a:solidFill>
                  <a:srgbClr val="000000"/>
                </a:solidFill>
                <a:cs typeface="Pretendard Light"/>
              </a:rPr>
              <a:t>짱깨 둘 짬뽕 하나 </a:t>
            </a:r>
            <a:r>
              <a:rPr lang="ko-KR" altLang="en-US" sz="1600" dirty="0" err="1">
                <a:solidFill>
                  <a:srgbClr val="000000"/>
                </a:solidFill>
                <a:cs typeface="Pretendard Light"/>
              </a:rPr>
              <a:t>주이소</a:t>
            </a:r>
            <a:endParaRPr lang="ko-KR" altLang="en-US" sz="1600">
              <a:solidFill>
                <a:srgbClr val="000000"/>
              </a:solidFill>
              <a:cs typeface="Pretendard Light"/>
            </a:endParaRPr>
          </a:p>
          <a:p>
            <a:pPr algn="ctr"/>
            <a:endParaRPr lang="ko-KR" altLang="en-US" sz="1600">
              <a:solidFill>
                <a:srgbClr val="000000"/>
              </a:solidFill>
              <a:cs typeface="Pretendard Light"/>
            </a:endParaRPr>
          </a:p>
          <a:p>
            <a:pPr algn="ctr"/>
            <a:r>
              <a:rPr lang="ko-KR" altLang="en-US" sz="1600" dirty="0">
                <a:solidFill>
                  <a:srgbClr val="000000"/>
                </a:solidFill>
                <a:cs typeface="Pretendard Light"/>
              </a:rPr>
              <a:t>짜장 두개 짬뽕 하나 </a:t>
            </a:r>
            <a:r>
              <a:rPr lang="ko-KR" altLang="en-US" sz="1600" dirty="0" err="1">
                <a:solidFill>
                  <a:srgbClr val="000000"/>
                </a:solidFill>
                <a:cs typeface="Pretendard Light"/>
              </a:rPr>
              <a:t>주드래요</a:t>
            </a:r>
            <a:endParaRPr lang="en-US" altLang="ko-KR" sz="1600" dirty="0" err="1">
              <a:solidFill>
                <a:srgbClr val="000000"/>
              </a:solidFill>
              <a:cs typeface="Pretendard Light"/>
            </a:endParaRPr>
          </a:p>
          <a:p>
            <a:pPr algn="ctr"/>
            <a:endParaRPr lang="ko-KR" altLang="en-US" sz="1000">
              <a:solidFill>
                <a:srgbClr val="000000"/>
              </a:solidFill>
              <a:cs typeface="Pretendard Light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cs typeface="Pretendard Light"/>
              </a:rPr>
              <a:t>…</a:t>
            </a:r>
            <a:endParaRPr lang="ko-KR" altLang="en-US" sz="1600" dirty="0">
              <a:solidFill>
                <a:srgbClr val="000000"/>
              </a:solidFill>
              <a:cs typeface="Pretendard Light"/>
            </a:endParaRPr>
          </a:p>
          <a:p>
            <a:pPr algn="ctr"/>
            <a:endParaRPr lang="en-US" altLang="ko-KR" sz="1600" dirty="0">
              <a:solidFill>
                <a:srgbClr val="000000"/>
              </a:solidFill>
              <a:cs typeface="Pretendard Light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cs typeface="Pretendard Light"/>
              </a:rPr>
              <a:t>21875개</a:t>
            </a:r>
          </a:p>
          <a:p>
            <a:pPr algn="ctr"/>
            <a:endParaRPr lang="en-ID">
              <a:solidFill>
                <a:srgbClr val="FFFFFF"/>
              </a:solidFill>
              <a:cs typeface="Pretendard Light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id="{4283C306-65C3-ABCF-31A0-FC8C72E3F840}"/>
              </a:ext>
            </a:extLst>
          </p:cNvPr>
          <p:cNvSpPr/>
          <p:nvPr/>
        </p:nvSpPr>
        <p:spPr>
          <a:xfrm>
            <a:off x="4580790" y="1794134"/>
            <a:ext cx="3020237" cy="867667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문장 증강</a:t>
            </a:r>
          </a:p>
        </p:txBody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47CF09C7-2729-7F97-5DDA-DC18377CB29F}"/>
              </a:ext>
            </a:extLst>
          </p:cNvPr>
          <p:cNvSpPr/>
          <p:nvPr/>
        </p:nvSpPr>
        <p:spPr>
          <a:xfrm>
            <a:off x="8240832" y="1794134"/>
            <a:ext cx="3048991" cy="882045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의도 매핑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11F7A8F-6A99-7FA3-D932-4B7A65C57452}"/>
              </a:ext>
            </a:extLst>
          </p:cNvPr>
          <p:cNvGrpSpPr/>
          <p:nvPr/>
        </p:nvGrpSpPr>
        <p:grpSpPr>
          <a:xfrm rot="16200000">
            <a:off x="4129091" y="2112364"/>
            <a:ext cx="270704" cy="202838"/>
            <a:chOff x="3166727" y="3831347"/>
            <a:chExt cx="238474" cy="20283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996072C-D251-8D54-847A-8EF4075D5063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ACE5D10-1656-4BE1-89EA-3B9822CC3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EBF38BD8-ABD1-9B72-F26E-6654A978F6D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B8D98CC-B498-52BB-A90A-935E5847E4AD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560C20A-B1F9-25A6-FE13-C8EEDE414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D5D11B8-89ED-B79A-372C-81AB2D6B26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7965E2C-6038-B276-1131-EF77229D7E8D}"/>
              </a:ext>
            </a:extLst>
          </p:cNvPr>
          <p:cNvGrpSpPr/>
          <p:nvPr/>
        </p:nvGrpSpPr>
        <p:grpSpPr>
          <a:xfrm rot="16200000">
            <a:off x="7789132" y="2128239"/>
            <a:ext cx="270704" cy="202838"/>
            <a:chOff x="3166727" y="3831347"/>
            <a:chExt cx="238474" cy="202838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3EF0C7-6B5A-AC71-F9AC-56AE081EC4B4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838CB89-04C6-CA19-EC3D-ABBCF3376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A27DD2A-1274-E678-B491-3161C2A231E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89FBFB6-15EC-BE53-A087-FBCF7B5C2B77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C40BABC1-0EB1-41A2-4E7C-ABBB1FA9B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3B363C86-8465-4C20-E345-B90C1648796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Rectangle 17">
            <a:extLst>
              <a:ext uri="{FF2B5EF4-FFF2-40B4-BE49-F238E27FC236}">
                <a16:creationId xmlns:a16="http://schemas.microsoft.com/office/drawing/2014/main" id="{089117BB-653C-08E9-A00C-2EF26FB481BB}"/>
              </a:ext>
            </a:extLst>
          </p:cNvPr>
          <p:cNvSpPr/>
          <p:nvPr/>
        </p:nvSpPr>
        <p:spPr>
          <a:xfrm>
            <a:off x="920749" y="1794134"/>
            <a:ext cx="3020237" cy="882045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문장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5DFBD-622E-97A4-B841-E3E2F7FF1C89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NLU </a:t>
            </a:r>
            <a:r>
              <a:rPr lang="en-US" sz="24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데이터</a:t>
            </a:r>
            <a:r>
              <a:rPr lang="en-US" sz="24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​</a:t>
            </a:r>
            <a:endParaRPr lang="en-US" sz="24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Light"/>
              <a:ea typeface="Pretendard ExtraBold"/>
              <a:cs typeface="Pretendard ExtraBold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BAE137E7-67DE-CADE-A8EF-A7A23A1A7A43}"/>
              </a:ext>
            </a:extLst>
          </p:cNvPr>
          <p:cNvSpPr/>
          <p:nvPr/>
        </p:nvSpPr>
        <p:spPr>
          <a:xfrm>
            <a:off x="920571" y="2843503"/>
            <a:ext cx="3017566" cy="3529793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ko-KR" sz="1000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  <a:p>
            <a:pPr algn="ctr"/>
            <a:r>
              <a:rPr lang="ko-KR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음식</a:t>
            </a:r>
            <a:r>
              <a:rPr lang="en-US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주문</a:t>
            </a:r>
            <a:r>
              <a:rPr lang="en-US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상황</a:t>
            </a:r>
            <a:endParaRPr lang="en-US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  <a:p>
            <a:pPr algn="ctr"/>
            <a:endParaRPr lang="en-US" altLang="ko-KR" sz="1600" dirty="0">
              <a:solidFill>
                <a:srgbClr val="000000"/>
              </a:solidFill>
              <a:ea typeface="+mn-lt"/>
              <a:cs typeface="Pretendard Light"/>
            </a:endParaRPr>
          </a:p>
          <a:p>
            <a:pPr algn="ctr"/>
            <a:r>
              <a:rPr lang="ko-KR" sz="1600" dirty="0">
                <a:solidFill>
                  <a:srgbClr val="000000"/>
                </a:solidFill>
                <a:cs typeface="Pretendard Light"/>
              </a:rPr>
              <a:t>짜장면 </a:t>
            </a:r>
            <a:r>
              <a:rPr lang="en-US" sz="1600" dirty="0">
                <a:solidFill>
                  <a:srgbClr val="000000"/>
                </a:solidFill>
                <a:ea typeface="Malgun Gothic"/>
                <a:cs typeface="Pretendard Light"/>
              </a:rPr>
              <a:t>1</a:t>
            </a:r>
            <a:r>
              <a:rPr lang="ko-KR" sz="1600" dirty="0" err="1">
                <a:solidFill>
                  <a:srgbClr val="000000"/>
                </a:solidFill>
                <a:cs typeface="Pretendard Light"/>
              </a:rPr>
              <a:t>개랑</a:t>
            </a:r>
            <a:r>
              <a:rPr lang="ko-KR" sz="1600" dirty="0">
                <a:solidFill>
                  <a:srgbClr val="000000"/>
                </a:solidFill>
                <a:cs typeface="Pretendard Light"/>
              </a:rPr>
              <a:t> 짬뽕 </a:t>
            </a:r>
            <a:r>
              <a:rPr lang="en-US" sz="1600" dirty="0">
                <a:solidFill>
                  <a:srgbClr val="000000"/>
                </a:solidFill>
                <a:ea typeface="Malgun Gothic"/>
                <a:cs typeface="Pretendard Light"/>
              </a:rPr>
              <a:t>2</a:t>
            </a:r>
            <a:r>
              <a:rPr lang="ko-KR" sz="1600" dirty="0">
                <a:solidFill>
                  <a:srgbClr val="000000"/>
                </a:solidFill>
                <a:cs typeface="Pretendard Light"/>
              </a:rPr>
              <a:t>개 주세요</a:t>
            </a:r>
            <a:endParaRPr lang="en-US" sz="1600" dirty="0">
              <a:solidFill>
                <a:srgbClr val="000000"/>
              </a:solidFill>
              <a:ea typeface="Malgun Gothic"/>
              <a:cs typeface="Pretendard Light"/>
            </a:endParaRPr>
          </a:p>
          <a:p>
            <a:pPr algn="ctr"/>
            <a:endParaRPr lang="ko-KR" sz="1600">
              <a:solidFill>
                <a:srgbClr val="000000"/>
              </a:solidFill>
              <a:cs typeface="Pretendard Light"/>
            </a:endParaRPr>
          </a:p>
          <a:p>
            <a:pPr algn="ctr"/>
            <a:r>
              <a:rPr lang="ko-KR" altLang="en-US" sz="1600" dirty="0">
                <a:solidFill>
                  <a:srgbClr val="000000"/>
                </a:solidFill>
                <a:cs typeface="Pretendard Light"/>
              </a:rPr>
              <a:t>짬뽕이 맛있는 중국집 추천해줘</a:t>
            </a:r>
            <a:endParaRPr lang="ko-KR" dirty="0">
              <a:cs typeface="Pretendard Light"/>
            </a:endParaRPr>
          </a:p>
          <a:p>
            <a:pPr algn="ctr"/>
            <a:endParaRPr lang="ko-KR" altLang="en-US" sz="1600">
              <a:solidFill>
                <a:srgbClr val="000000"/>
              </a:solidFill>
              <a:cs typeface="Pretendard Light"/>
            </a:endParaRPr>
          </a:p>
          <a:p>
            <a:pPr algn="ctr"/>
            <a:r>
              <a:rPr lang="ko-KR" altLang="en-US" sz="1600" dirty="0">
                <a:solidFill>
                  <a:srgbClr val="000000"/>
                </a:solidFill>
                <a:cs typeface="Pretendard Light"/>
              </a:rPr>
              <a:t>수라반점에서 주문하고 싶어</a:t>
            </a:r>
            <a:endParaRPr lang="en-US" altLang="ko-KR" sz="1600" dirty="0">
              <a:solidFill>
                <a:srgbClr val="000000"/>
              </a:solidFill>
              <a:cs typeface="Pretendard Light"/>
            </a:endParaRPr>
          </a:p>
          <a:p>
            <a:pPr algn="ctr"/>
            <a:endParaRPr lang="ko-KR" altLang="en-US" sz="1600">
              <a:solidFill>
                <a:srgbClr val="000000"/>
              </a:solidFill>
              <a:cs typeface="Pretendard Light"/>
            </a:endParaRPr>
          </a:p>
          <a:p>
            <a:pPr algn="ctr"/>
            <a:r>
              <a:rPr lang="ko-KR" altLang="en-US" sz="1600" dirty="0">
                <a:solidFill>
                  <a:srgbClr val="000000"/>
                </a:solidFill>
                <a:cs typeface="Pretendard Light"/>
              </a:rPr>
              <a:t>배달 시간 얼마나 걸리나요</a:t>
            </a:r>
            <a:endParaRPr lang="en-US" altLang="ko-KR" sz="1600" dirty="0">
              <a:solidFill>
                <a:srgbClr val="000000"/>
              </a:solidFill>
              <a:cs typeface="Pretendard Light"/>
            </a:endParaRPr>
          </a:p>
          <a:p>
            <a:pPr algn="ctr"/>
            <a:endParaRPr lang="ko-KR" altLang="en-US" sz="1000">
              <a:solidFill>
                <a:srgbClr val="000000"/>
              </a:solidFill>
              <a:cs typeface="Pretendard Light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cs typeface="Pretendard Light"/>
              </a:rPr>
              <a:t>…</a:t>
            </a:r>
            <a:endParaRPr lang="ko-KR" altLang="en-US" sz="1600" dirty="0">
              <a:solidFill>
                <a:srgbClr val="000000"/>
              </a:solidFill>
              <a:cs typeface="Pretendard Light"/>
            </a:endParaRPr>
          </a:p>
          <a:p>
            <a:pPr algn="ctr"/>
            <a:endParaRPr lang="en-US" altLang="ko-KR" sz="1600" dirty="0">
              <a:solidFill>
                <a:srgbClr val="000000"/>
              </a:solidFill>
              <a:cs typeface="Pretendard Light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cs typeface="Pretendard Light"/>
              </a:rPr>
              <a:t>237개</a:t>
            </a:r>
          </a:p>
          <a:p>
            <a:pPr algn="ctr"/>
            <a:endParaRPr lang="en-ID">
              <a:solidFill>
                <a:srgbClr val="FFFFFF"/>
              </a:solidFill>
              <a:cs typeface="Pretendard Light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8EF671D-D0DE-ABB6-EE82-2A129526DE20}"/>
              </a:ext>
            </a:extLst>
          </p:cNvPr>
          <p:cNvSpPr/>
          <p:nvPr/>
        </p:nvSpPr>
        <p:spPr>
          <a:xfrm>
            <a:off x="8241959" y="2839590"/>
            <a:ext cx="3046735" cy="3533913"/>
          </a:xfrm>
          <a:prstGeom prst="roundRect">
            <a:avLst>
              <a:gd name="adj" fmla="val 2468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12700">
            <a:solidFill>
              <a:srgbClr val="FC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867ED58-0F42-7205-FF62-BC379C06A324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1DDCD6-4830-C86B-D1F4-2A55F4715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15" name="직선 연결선 10">
            <a:extLst>
              <a:ext uri="{FF2B5EF4-FFF2-40B4-BE49-F238E27FC236}">
                <a16:creationId xmlns:a16="http://schemas.microsoft.com/office/drawing/2014/main" id="{606DE9B0-6E2E-9700-C400-9630ED9EF103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F4B85-9368-DD6F-DDB3-6E2AB3AB26BD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7C68A3-5355-73AB-F356-70C6F155A114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</p:spTree>
    <p:extLst>
      <p:ext uri="{BB962C8B-B14F-4D97-AF65-F5344CB8AC3E}">
        <p14:creationId xmlns:p14="http://schemas.microsoft.com/office/powerpoint/2010/main" val="775357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DB77275-2AD2-754B-10F9-A1B0B67CAFAF}"/>
              </a:ext>
            </a:extLst>
          </p:cNvPr>
          <p:cNvSpPr/>
          <p:nvPr/>
        </p:nvSpPr>
        <p:spPr>
          <a:xfrm>
            <a:off x="914854" y="2596350"/>
            <a:ext cx="10390859" cy="1949400"/>
          </a:xfrm>
          <a:prstGeom prst="roundRect">
            <a:avLst>
              <a:gd name="adj" fmla="val 5201"/>
            </a:avLst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28575">
            <a:solidFill>
              <a:srgbClr val="FC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06CC3D-D2E9-5F34-96CB-277E4DA3AAC9}"/>
              </a:ext>
            </a:extLst>
          </p:cNvPr>
          <p:cNvSpPr/>
          <p:nvPr/>
        </p:nvSpPr>
        <p:spPr>
          <a:xfrm>
            <a:off x="914854" y="3110793"/>
            <a:ext cx="10394041" cy="714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69755E-2A77-D1FD-1EE0-560F583CEBE0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NLU </a:t>
            </a:r>
            <a:r>
              <a:rPr lang="en-US" sz="24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학습 결과</a:t>
            </a:r>
            <a:endParaRPr lang="en-US" sz="24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69828-7185-6FB7-F62D-2E426E96CAA9}"/>
              </a:ext>
            </a:extLst>
          </p:cNvPr>
          <p:cNvSpPr txBox="1"/>
          <p:nvPr/>
        </p:nvSpPr>
        <p:spPr>
          <a:xfrm>
            <a:off x="4784148" y="1980045"/>
            <a:ext cx="38374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>
                <a:latin typeface="Pretendard SemiBold"/>
                <a:ea typeface="Pretendard SemiBold"/>
                <a:cs typeface="Pretendard Medium"/>
              </a:rPr>
              <a:t>NLU </a:t>
            </a:r>
            <a:r>
              <a:rPr lang="en-US" altLang="ko-KR" sz="2400" err="1">
                <a:latin typeface="Pretendard SemiBold"/>
                <a:ea typeface="Pretendard SemiBold"/>
                <a:cs typeface="Pretendard Medium"/>
              </a:rPr>
              <a:t>모델</a:t>
            </a:r>
            <a:r>
              <a:rPr lang="en-US" altLang="ko-KR" sz="2400">
                <a:latin typeface="Pretendard SemiBold"/>
                <a:ea typeface="Pretendard SemiBold"/>
                <a:cs typeface="Pretendard Medium"/>
              </a:rPr>
              <a:t> </a:t>
            </a:r>
            <a:r>
              <a:rPr lang="en-US" altLang="ko-KR" sz="2400" err="1">
                <a:latin typeface="Pretendard SemiBold"/>
                <a:ea typeface="Pretendard SemiBold"/>
                <a:cs typeface="Pretendard Medium"/>
              </a:rPr>
              <a:t>학습</a:t>
            </a:r>
            <a:r>
              <a:rPr lang="en-US" altLang="ko-KR" sz="2400">
                <a:latin typeface="Pretendard SemiBold"/>
                <a:ea typeface="Pretendard SemiBold"/>
                <a:cs typeface="Pretendard Medium"/>
              </a:rPr>
              <a:t> </a:t>
            </a:r>
            <a:r>
              <a:rPr lang="en-US" altLang="ko-KR" sz="2400" err="1">
                <a:latin typeface="Pretendard SemiBold"/>
                <a:ea typeface="Pretendard SemiBold"/>
                <a:cs typeface="Pretendard Medium"/>
              </a:rPr>
              <a:t>결과</a:t>
            </a:r>
            <a:endParaRPr lang="ko-KR" sz="2400" err="1">
              <a:latin typeface="Pretendard SemiBold"/>
              <a:ea typeface="Pretendard SemiBold"/>
              <a:cs typeface="Pretendard Medium"/>
            </a:endParaRPr>
          </a:p>
        </p:txBody>
      </p: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8FB4196C-00E3-CD48-9BEB-0D92AAB96744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E24298-A616-B8AA-249E-99D9D79C1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10" name="직선 연결선 10">
            <a:extLst>
              <a:ext uri="{FF2B5EF4-FFF2-40B4-BE49-F238E27FC236}">
                <a16:creationId xmlns:a16="http://schemas.microsoft.com/office/drawing/2014/main" id="{EF715694-9022-6422-8EFD-27590717A416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F9C0F9-53E5-2FE8-9AD0-27CBB04542C7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6E856-2C04-A72D-F1BF-DFB2BA4AF8E7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62939-E80E-59AD-91B7-5DB6788FF499}"/>
              </a:ext>
            </a:extLst>
          </p:cNvPr>
          <p:cNvSpPr txBox="1"/>
          <p:nvPr/>
        </p:nvSpPr>
        <p:spPr>
          <a:xfrm>
            <a:off x="5499873" y="2664920"/>
            <a:ext cx="1100548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정확도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4DCE-5966-E9D8-F3DB-11C4D3ABFD16}"/>
              </a:ext>
            </a:extLst>
          </p:cNvPr>
          <p:cNvSpPr txBox="1"/>
          <p:nvPr/>
        </p:nvSpPr>
        <p:spPr>
          <a:xfrm>
            <a:off x="8789831" y="2672365"/>
            <a:ext cx="1588393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Pretendard SemiBold"/>
                <a:ea typeface="Pretendard SemiBold"/>
                <a:cs typeface="Pretendard Light"/>
              </a:rPr>
              <a:t>초당 처리 개수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3B3B7-61B6-6AB9-DD4F-7773C955C7AE}"/>
              </a:ext>
            </a:extLst>
          </p:cNvPr>
          <p:cNvSpPr txBox="1"/>
          <p:nvPr/>
        </p:nvSpPr>
        <p:spPr>
          <a:xfrm>
            <a:off x="5602310" y="3273366"/>
            <a:ext cx="913900" cy="369332"/>
          </a:xfrm>
          <a:prstGeom prst="rect">
            <a:avLst/>
          </a:prstGeom>
          <a:solidFill>
            <a:srgbClr val="F2F2F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 Medium"/>
                <a:ea typeface="Pretendard Medium"/>
                <a:cs typeface="Pretendard Light"/>
              </a:rPr>
              <a:t>96.3%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5DC6B-8C79-4662-ABA6-6E2F03FD3A9A}"/>
              </a:ext>
            </a:extLst>
          </p:cNvPr>
          <p:cNvSpPr txBox="1"/>
          <p:nvPr/>
        </p:nvSpPr>
        <p:spPr>
          <a:xfrm>
            <a:off x="5602310" y="4035380"/>
            <a:ext cx="998111" cy="369332"/>
          </a:xfrm>
          <a:prstGeom prst="rect">
            <a:avLst/>
          </a:prstGeom>
          <a:solidFill>
            <a:srgbClr val="F2F2F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 Medium"/>
                <a:ea typeface="Pretendard Medium"/>
                <a:cs typeface="Pretendard Light"/>
              </a:rPr>
              <a:t>96.0%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EDD3C-279B-B794-D855-9884D4725EEA}"/>
              </a:ext>
            </a:extLst>
          </p:cNvPr>
          <p:cNvSpPr txBox="1"/>
          <p:nvPr/>
        </p:nvSpPr>
        <p:spPr>
          <a:xfrm>
            <a:off x="9229859" y="3327042"/>
            <a:ext cx="998111" cy="369332"/>
          </a:xfrm>
          <a:prstGeom prst="rect">
            <a:avLst/>
          </a:prstGeom>
          <a:solidFill>
            <a:srgbClr val="F2F2F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 Medium"/>
                <a:ea typeface="Pretendard Medium"/>
                <a:cs typeface="Pretendard Light"/>
              </a:rPr>
              <a:t>183개</a:t>
            </a:r>
            <a:endParaRPr 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AE4A39-36D2-B9BD-5BA3-E9617EA9207A}"/>
              </a:ext>
            </a:extLst>
          </p:cNvPr>
          <p:cNvSpPr txBox="1"/>
          <p:nvPr/>
        </p:nvSpPr>
        <p:spPr>
          <a:xfrm>
            <a:off x="9304986" y="4035380"/>
            <a:ext cx="998111" cy="369332"/>
          </a:xfrm>
          <a:prstGeom prst="rect">
            <a:avLst/>
          </a:prstGeom>
          <a:solidFill>
            <a:srgbClr val="F2F2F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 Medium"/>
                <a:ea typeface="Pretendard Medium"/>
                <a:cs typeface="Pretendard Light"/>
              </a:rPr>
              <a:t>32개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92030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CC1578-5CC2-CAF4-1F20-2F4AA7E02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5EBCBB3-1D4A-0F66-B654-107692935460}"/>
              </a:ext>
            </a:extLst>
          </p:cNvPr>
          <p:cNvSpPr txBox="1"/>
          <p:nvPr/>
        </p:nvSpPr>
        <p:spPr>
          <a:xfrm>
            <a:off x="6417453" y="1367667"/>
            <a:ext cx="8119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>
                <a:latin typeface="Pretendard Medium"/>
                <a:ea typeface="Pretendard Medium"/>
                <a:cs typeface="Pretendard Light"/>
              </a:rPr>
              <a:t>추천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AD45F-629F-A06C-4011-563CAFD72F30}"/>
              </a:ext>
            </a:extLst>
          </p:cNvPr>
          <p:cNvSpPr txBox="1"/>
          <p:nvPr/>
        </p:nvSpPr>
        <p:spPr>
          <a:xfrm>
            <a:off x="5815053" y="5226871"/>
            <a:ext cx="13929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Pretendard Medium"/>
                <a:ea typeface="Pretendard Medium"/>
                <a:cs typeface="Pretendard Medium"/>
              </a:rPr>
              <a:t>주문 확정</a:t>
            </a:r>
            <a:endParaRPr lang="ko-KR" altLang="en-US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016E1D5-6620-6189-69EB-072E1C0FB1F2}"/>
              </a:ext>
            </a:extLst>
          </p:cNvPr>
          <p:cNvSpPr/>
          <p:nvPr/>
        </p:nvSpPr>
        <p:spPr>
          <a:xfrm>
            <a:off x="1806122" y="2774766"/>
            <a:ext cx="3046735" cy="3533913"/>
          </a:xfrm>
          <a:prstGeom prst="roundRect">
            <a:avLst>
              <a:gd name="adj" fmla="val 2468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12700">
            <a:solidFill>
              <a:srgbClr val="FC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1731AC-F490-6907-204C-8C74B8238B6C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NLU </a:t>
            </a:r>
            <a:r>
              <a:rPr lang="en-US" sz="24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적용</a:t>
            </a:r>
            <a:endParaRPr lang="en-US" sz="24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B49D2322-082E-1677-0EC0-C45619B4395F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A5FC2A-6942-0D13-33B4-3DBD63B1A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403E73-C9DC-485F-2AF2-2FA9D7FC56BD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A08174-C3A2-7868-5359-AB790E8AF72F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4D10CE-5570-FF8E-8110-F271A7DC2EC2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55AC38-DA93-1104-D8D5-59C9DEA096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8815" b="2242"/>
          <a:stretch>
            <a:fillRect/>
          </a:stretch>
        </p:blipFill>
        <p:spPr>
          <a:xfrm>
            <a:off x="7198310" y="5120770"/>
            <a:ext cx="3165231" cy="1299127"/>
          </a:xfrm>
          <a:prstGeom prst="roundRect">
            <a:avLst>
              <a:gd name="adj" fmla="val 15153"/>
            </a:avLst>
          </a:prstGeom>
          <a:ln>
            <a:solidFill>
              <a:srgbClr val="FFC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A7E925-F7A0-E9B2-907C-D7D794E624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298" b="46237"/>
          <a:stretch>
            <a:fillRect/>
          </a:stretch>
        </p:blipFill>
        <p:spPr>
          <a:xfrm>
            <a:off x="7198310" y="1280857"/>
            <a:ext cx="3165231" cy="3460954"/>
          </a:xfrm>
          <a:prstGeom prst="roundRect">
            <a:avLst>
              <a:gd name="adj" fmla="val 6416"/>
            </a:avLst>
          </a:prstGeom>
          <a:ln>
            <a:solidFill>
              <a:srgbClr val="FFC000"/>
            </a:solidFill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CEF1E2B-8A6D-A3A2-F2D6-CC760EA2679A}"/>
              </a:ext>
            </a:extLst>
          </p:cNvPr>
          <p:cNvSpPr/>
          <p:nvPr/>
        </p:nvSpPr>
        <p:spPr>
          <a:xfrm>
            <a:off x="8385979" y="5160023"/>
            <a:ext cx="1830727" cy="4417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3FBDBC-6192-4AB5-A461-20538329F9FB}"/>
              </a:ext>
            </a:extLst>
          </p:cNvPr>
          <p:cNvSpPr/>
          <p:nvPr/>
        </p:nvSpPr>
        <p:spPr>
          <a:xfrm>
            <a:off x="7701144" y="3274362"/>
            <a:ext cx="2515563" cy="4803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F197ED80-5BC5-3673-FF65-A86B4FCEAD25}"/>
              </a:ext>
            </a:extLst>
          </p:cNvPr>
          <p:cNvSpPr/>
          <p:nvPr/>
        </p:nvSpPr>
        <p:spPr>
          <a:xfrm>
            <a:off x="1808142" y="1842361"/>
            <a:ext cx="3039527" cy="756653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의도 종류</a:t>
            </a:r>
          </a:p>
        </p:txBody>
      </p:sp>
    </p:spTree>
    <p:extLst>
      <p:ext uri="{BB962C8B-B14F-4D97-AF65-F5344CB8AC3E}">
        <p14:creationId xmlns:p14="http://schemas.microsoft.com/office/powerpoint/2010/main" val="2978571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530CE-2FA7-2357-DFCE-FF6A57752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>
            <a:extLst>
              <a:ext uri="{FF2B5EF4-FFF2-40B4-BE49-F238E27FC236}">
                <a16:creationId xmlns:a16="http://schemas.microsoft.com/office/drawing/2014/main" id="{AE39BE8A-3E71-724E-79AE-7CA38D5B62F7}"/>
              </a:ext>
            </a:extLst>
          </p:cNvPr>
          <p:cNvSpPr/>
          <p:nvPr/>
        </p:nvSpPr>
        <p:spPr>
          <a:xfrm>
            <a:off x="1021669" y="2107484"/>
            <a:ext cx="10376270" cy="4045730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en-US" sz="240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8C4FD-86DC-14D0-C643-F1A9420F7519}"/>
              </a:ext>
            </a:extLst>
          </p:cNvPr>
          <p:cNvSpPr txBox="1"/>
          <p:nvPr/>
        </p:nvSpPr>
        <p:spPr>
          <a:xfrm>
            <a:off x="3947233" y="3235255"/>
            <a:ext cx="3519756" cy="1803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latin typeface="Pretendard Medium"/>
                <a:ea typeface="Pretendard Medium"/>
                <a:cs typeface="Pretendard Medium"/>
              </a:rPr>
              <a:t>FSM</a:t>
            </a:r>
            <a:r>
              <a:rPr lang="ko-KR" altLang="en-US" sz="2800">
                <a:latin typeface="Pretendard Medium"/>
                <a:ea typeface="Pretendard Medium"/>
                <a:cs typeface="Pretendard Medium"/>
              </a:rPr>
              <a:t>이란</a:t>
            </a:r>
            <a:r>
              <a:rPr lang="en-US" altLang="ko-KR" sz="2800">
                <a:latin typeface="Pretendard Medium"/>
                <a:ea typeface="Pretendard Medium"/>
                <a:cs typeface="Pretendard Medium"/>
              </a:rPr>
              <a:t>?</a:t>
            </a:r>
            <a:endParaRPr lang="ko-KR" altLang="en-US" sz="2000">
              <a:latin typeface="Pretendard Light"/>
              <a:ea typeface="Pretendard Light"/>
              <a:cs typeface="Pretendard Light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Pretendard Light"/>
                <a:ea typeface="Pretendard Light"/>
                <a:cs typeface="Pretendard Light"/>
              </a:rPr>
              <a:t>한 번에 하나의 상태만 가질 수 있고</a:t>
            </a:r>
            <a:r>
              <a:rPr lang="en-US" sz="1600">
                <a:latin typeface="Pretendard Light"/>
                <a:ea typeface="Pretendard Light"/>
                <a:cs typeface="Pretendard Light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Pretendard Light"/>
                <a:ea typeface="Pretendard Light"/>
                <a:cs typeface="Pretendard Light"/>
              </a:rPr>
              <a:t>특정한 </a:t>
            </a:r>
            <a:r>
              <a:rPr lang="ko-KR" sz="1600">
                <a:latin typeface="Pretendard Light"/>
                <a:ea typeface="Pretendard Light"/>
                <a:cs typeface="Pretendard Light"/>
              </a:rPr>
              <a:t>조건이나</a:t>
            </a:r>
            <a:r>
              <a:rPr lang="ko-KR" sz="1600">
                <a:cs typeface="Pretendard Light"/>
              </a:rPr>
              <a:t> 이벤트가 발생하면</a:t>
            </a:r>
            <a:endParaRPr lang="en-US" altLang="ko-KR" sz="1600">
              <a:cs typeface="Pretendard Light"/>
            </a:endParaRPr>
          </a:p>
          <a:p>
            <a:pPr>
              <a:lnSpc>
                <a:spcPct val="150000"/>
              </a:lnSpc>
            </a:pPr>
            <a:r>
              <a:rPr lang="ko-KR" sz="1600">
                <a:cs typeface="Pretendard Light"/>
              </a:rPr>
              <a:t>한 상태에서 다른 상태로 변화하는 시스템</a:t>
            </a:r>
            <a:endParaRPr lang="en-US" altLang="ko-KR" sz="1600">
              <a:cs typeface="Pretendard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879474-7FEB-3AB3-D5C4-4F0285A808EA}"/>
              </a:ext>
            </a:extLst>
          </p:cNvPr>
          <p:cNvSpPr txBox="1"/>
          <p:nvPr/>
        </p:nvSpPr>
        <p:spPr>
          <a:xfrm>
            <a:off x="7850551" y="3232899"/>
            <a:ext cx="3932221" cy="1803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Pretendard Medium"/>
                <a:ea typeface="Pretendard Medium"/>
                <a:cs typeface="Pretendard Medium"/>
              </a:rPr>
              <a:t>FSM</a:t>
            </a:r>
            <a:r>
              <a:rPr lang="ko-KR" altLang="en-US" sz="2800" dirty="0">
                <a:latin typeface="Pretendard Medium"/>
                <a:ea typeface="Pretendard Medium"/>
                <a:cs typeface="Pretendard Medium"/>
              </a:rPr>
              <a:t>의</a:t>
            </a:r>
            <a:r>
              <a:rPr lang="en-US" sz="2800" dirty="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2800" dirty="0">
                <a:latin typeface="Pretendard Medium"/>
                <a:ea typeface="Pretendard Medium"/>
                <a:cs typeface="Pretendard Medium"/>
              </a:rPr>
              <a:t>활용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ea typeface="+mn-lt"/>
                <a:cs typeface="+mn-lt"/>
              </a:rPr>
              <a:t>사용자 입력의 의도에 따라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ea typeface="+mn-lt"/>
                <a:cs typeface="+mn-lt"/>
              </a:rPr>
              <a:t>주문 상태를 다음 단계로</a:t>
            </a:r>
            <a:endParaRPr lang="ko-KR" altLang="en-US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600" dirty="0">
                <a:ea typeface="+mn-lt"/>
                <a:cs typeface="+mn-lt"/>
              </a:rPr>
              <a:t>자연스럽게 전환되도록 </a:t>
            </a:r>
            <a:r>
              <a:rPr lang="ko-KR" altLang="en-US" sz="1600" dirty="0">
                <a:ea typeface="+mn-lt"/>
                <a:cs typeface="+mn-lt"/>
              </a:rPr>
              <a:t>제어</a:t>
            </a:r>
            <a:endParaRPr lang="ko-KR" dirty="0">
              <a:cs typeface="Pretendard Light"/>
            </a:endParaRPr>
          </a:p>
        </p:txBody>
      </p:sp>
      <p:pic>
        <p:nvPicPr>
          <p:cNvPr id="5" name="그림 4" descr="노랑, 폰트,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6C114A-22C5-5FC2-96A6-B4F7A4DF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50" y="3138367"/>
            <a:ext cx="1951038" cy="1990725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478CC-C3C0-D55C-A182-864B238BCB81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FSM </a:t>
            </a:r>
            <a:r>
              <a:rPr lang="en-US" sz="20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(Finite State Machine)</a:t>
            </a:r>
            <a:endParaRPr lang="ko-KR" altLang="en-US" sz="20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Light"/>
              <a:ea typeface="Pretendard Light"/>
              <a:cs typeface="Pretendard ExtraBold"/>
            </a:endParaRPr>
          </a:p>
        </p:txBody>
      </p:sp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id="{8643153D-8270-7E56-6216-B3B9408182E3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868AD2-C6E1-4F9B-C9C5-C82E9960F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13" name="직선 연결선 10">
            <a:extLst>
              <a:ext uri="{FF2B5EF4-FFF2-40B4-BE49-F238E27FC236}">
                <a16:creationId xmlns:a16="http://schemas.microsoft.com/office/drawing/2014/main" id="{27F01A5B-7113-FC1E-2D6D-EA68326277A9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481B3ED-5D95-2A4E-76C0-F11FA00D36AF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2630FB-A0AF-43EB-24D5-5279D456424C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</p:spTree>
    <p:extLst>
      <p:ext uri="{BB962C8B-B14F-4D97-AF65-F5344CB8AC3E}">
        <p14:creationId xmlns:p14="http://schemas.microsoft.com/office/powerpoint/2010/main" val="65102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4EAC6C-6200-C26C-E7CC-80F9822785F0}"/>
              </a:ext>
            </a:extLst>
          </p:cNvPr>
          <p:cNvSpPr/>
          <p:nvPr/>
        </p:nvSpPr>
        <p:spPr>
          <a:xfrm>
            <a:off x="1325484" y="2037491"/>
            <a:ext cx="2169853" cy="644596"/>
          </a:xfrm>
          <a:prstGeom prst="roundRect">
            <a:avLst/>
          </a:prstGeom>
          <a:solidFill>
            <a:srgbClr val="F2F2F2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200" b="1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초기 상태</a:t>
            </a:r>
            <a:endParaRPr lang="ko-KR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19AEAFD-C832-73AE-1FB7-A4C87606FD8C}"/>
              </a:ext>
            </a:extLst>
          </p:cNvPr>
          <p:cNvCxnSpPr>
            <a:cxnSpLocks/>
          </p:cNvCxnSpPr>
          <p:nvPr/>
        </p:nvCxnSpPr>
        <p:spPr>
          <a:xfrm>
            <a:off x="2401751" y="2680909"/>
            <a:ext cx="0" cy="5064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79DB4D2-9C6B-2992-CE00-FE958483E428}"/>
              </a:ext>
            </a:extLst>
          </p:cNvPr>
          <p:cNvSpPr/>
          <p:nvPr/>
        </p:nvSpPr>
        <p:spPr>
          <a:xfrm>
            <a:off x="1316824" y="3197809"/>
            <a:ext cx="2169853" cy="644596"/>
          </a:xfrm>
          <a:prstGeom prst="roundRect">
            <a:avLst/>
          </a:prstGeom>
          <a:solidFill>
            <a:srgbClr val="F2F2F2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2200" b="1">
                <a:solidFill>
                  <a:schemeClr val="tx1"/>
                </a:solidFill>
                <a:ea typeface="+mn-lt"/>
                <a:cs typeface="+mn-lt"/>
              </a:rPr>
              <a:t>가게 선택</a:t>
            </a:r>
            <a:r>
              <a:rPr lang="ko-KR" altLang="en-US" sz="2200" b="1">
                <a:solidFill>
                  <a:schemeClr val="tx1"/>
                </a:solidFill>
                <a:ea typeface="+mn-lt"/>
                <a:cs typeface="+mn-lt"/>
              </a:rPr>
              <a:t> 중</a:t>
            </a:r>
            <a:endParaRPr lang="ko-KR" sz="2200">
              <a:solidFill>
                <a:schemeClr val="tx1"/>
              </a:solidFill>
              <a:ea typeface="+mn-lt"/>
              <a:cs typeface="+mn-lt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EEBD64F-C9D9-45AE-62BA-97ACADE28A70}"/>
              </a:ext>
            </a:extLst>
          </p:cNvPr>
          <p:cNvCxnSpPr>
            <a:cxnSpLocks/>
          </p:cNvCxnSpPr>
          <p:nvPr/>
        </p:nvCxnSpPr>
        <p:spPr>
          <a:xfrm>
            <a:off x="2393091" y="3841227"/>
            <a:ext cx="0" cy="5064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2A30424-95BF-D83B-71C3-BEF9C22F8002}"/>
              </a:ext>
            </a:extLst>
          </p:cNvPr>
          <p:cNvSpPr/>
          <p:nvPr/>
        </p:nvSpPr>
        <p:spPr>
          <a:xfrm>
            <a:off x="1308166" y="4349468"/>
            <a:ext cx="2169853" cy="644596"/>
          </a:xfrm>
          <a:prstGeom prst="roundRect">
            <a:avLst/>
          </a:prstGeom>
          <a:solidFill>
            <a:srgbClr val="F2F2F2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2200" b="1">
                <a:solidFill>
                  <a:schemeClr val="tx1"/>
                </a:solidFill>
                <a:ea typeface="+mn-lt"/>
                <a:cs typeface="+mn-lt"/>
              </a:rPr>
              <a:t>메뉴 </a:t>
            </a:r>
            <a:r>
              <a:rPr lang="ko-KR" altLang="en-US" sz="2200" b="1">
                <a:solidFill>
                  <a:schemeClr val="tx1"/>
                </a:solidFill>
                <a:ea typeface="+mn-lt"/>
                <a:cs typeface="+mn-lt"/>
              </a:rPr>
              <a:t>선택 </a:t>
            </a:r>
            <a:r>
              <a:rPr lang="ko-KR" sz="2200" b="1">
                <a:solidFill>
                  <a:schemeClr val="tx1"/>
                </a:solidFill>
                <a:ea typeface="+mn-lt"/>
                <a:cs typeface="+mn-lt"/>
              </a:rPr>
              <a:t>중</a:t>
            </a:r>
            <a:endParaRPr lang="ko-KR" sz="2200">
              <a:solidFill>
                <a:schemeClr val="tx1"/>
              </a:solidFill>
              <a:ea typeface="+mn-lt"/>
              <a:cs typeface="+mn-lt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845E30-224D-5868-4AC5-49B3CCF332AC}"/>
              </a:ext>
            </a:extLst>
          </p:cNvPr>
          <p:cNvCxnSpPr>
            <a:cxnSpLocks/>
          </p:cNvCxnSpPr>
          <p:nvPr/>
        </p:nvCxnSpPr>
        <p:spPr>
          <a:xfrm>
            <a:off x="2384433" y="4992886"/>
            <a:ext cx="0" cy="5064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C1BEF47-E1A5-AE31-A3F0-78F5F2532228}"/>
              </a:ext>
            </a:extLst>
          </p:cNvPr>
          <p:cNvSpPr/>
          <p:nvPr/>
        </p:nvSpPr>
        <p:spPr>
          <a:xfrm>
            <a:off x="1299506" y="5509786"/>
            <a:ext cx="2169853" cy="644596"/>
          </a:xfrm>
          <a:prstGeom prst="roundRect">
            <a:avLst/>
          </a:prstGeom>
          <a:solidFill>
            <a:srgbClr val="F2F2F2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200" b="1">
                <a:solidFill>
                  <a:schemeClr val="tx1"/>
                </a:solidFill>
                <a:ea typeface="+mn-lt"/>
                <a:cs typeface="+mn-lt"/>
              </a:rPr>
              <a:t>주문 확정 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BBDCC-4BC2-D582-37BF-BDA69D3DF12D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FSM </a:t>
            </a:r>
            <a:r>
              <a:rPr lang="en-US" sz="24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적용</a:t>
            </a:r>
            <a:endParaRPr lang="en-US" sz="24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cxnSp>
        <p:nvCxnSpPr>
          <p:cNvPr id="7" name="직선 연결선 9">
            <a:extLst>
              <a:ext uri="{FF2B5EF4-FFF2-40B4-BE49-F238E27FC236}">
                <a16:creationId xmlns:a16="http://schemas.microsoft.com/office/drawing/2014/main" id="{56ACB1C2-7EA3-A74A-42A4-49885D054449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EC7DD7-F5A2-D0D4-C4FF-CFDE60896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97446A2C-3734-ECCC-194C-8A18DD6534FD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1876052-4D7C-54D3-A7CE-5C8B29DA8A9B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785E75-EEBE-8C1F-7677-39C9CE2ABF71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A6971A2-D0F7-6F1C-FDA4-3214EE33AF71}"/>
              </a:ext>
            </a:extLst>
          </p:cNvPr>
          <p:cNvGrpSpPr/>
          <p:nvPr/>
        </p:nvGrpSpPr>
        <p:grpSpPr>
          <a:xfrm>
            <a:off x="8302183" y="1928512"/>
            <a:ext cx="2817990" cy="4054559"/>
            <a:chOff x="7997848" y="1909221"/>
            <a:chExt cx="2817990" cy="4054559"/>
          </a:xfrm>
        </p:grpSpPr>
        <p:pic>
          <p:nvPicPr>
            <p:cNvPr id="3" name="그림 2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A5F6504-C951-9A86-8FB5-508DF5F9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62656"/>
            <a:stretch>
              <a:fillRect/>
            </a:stretch>
          </p:blipFill>
          <p:spPr>
            <a:xfrm>
              <a:off x="7997848" y="1909221"/>
              <a:ext cx="2817990" cy="22937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그림 5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1FF0B68-F589-DA42-84B1-F41171531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3218" b="1806"/>
            <a:stretch>
              <a:fillRect/>
            </a:stretch>
          </p:blipFill>
          <p:spPr>
            <a:xfrm>
              <a:off x="7997848" y="3809399"/>
              <a:ext cx="2817990" cy="215438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19080-6935-6428-7E28-B2BC0C711EC2}"/>
              </a:ext>
            </a:extLst>
          </p:cNvPr>
          <p:cNvGrpSpPr/>
          <p:nvPr/>
        </p:nvGrpSpPr>
        <p:grpSpPr>
          <a:xfrm>
            <a:off x="4579490" y="1899574"/>
            <a:ext cx="2798036" cy="3613589"/>
            <a:chOff x="4579490" y="1899574"/>
            <a:chExt cx="2798036" cy="36135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01EC4DC-9CE5-6BE0-9AB4-281E1DDF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-553" b="46159"/>
            <a:stretch>
              <a:fillRect/>
            </a:stretch>
          </p:blipFill>
          <p:spPr>
            <a:xfrm>
              <a:off x="4579491" y="1899574"/>
              <a:ext cx="2798035" cy="3198986"/>
            </a:xfrm>
            <a:prstGeom prst="rect">
              <a:avLst/>
            </a:prstGeom>
          </p:spPr>
        </p:pic>
        <p:pic>
          <p:nvPicPr>
            <p:cNvPr id="4" name="그림 3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1CCA0F4-788C-D12A-0F3E-FE326C48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2561" b="1478"/>
            <a:stretch>
              <a:fillRect/>
            </a:stretch>
          </p:blipFill>
          <p:spPr>
            <a:xfrm>
              <a:off x="4579490" y="3398228"/>
              <a:ext cx="2798035" cy="2114935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2541C9E-32FD-9221-834A-A98985F395A5}"/>
                </a:ext>
              </a:extLst>
            </p:cNvPr>
            <p:cNvSpPr/>
            <p:nvPr/>
          </p:nvSpPr>
          <p:spPr>
            <a:xfrm>
              <a:off x="6854141" y="2277318"/>
              <a:ext cx="461058" cy="24885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" name="그림 1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76149D-64B5-899F-B176-9F8212FF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5674" r="1365" b="12539"/>
          <a:stretch>
            <a:fillRect/>
          </a:stretch>
        </p:blipFill>
        <p:spPr>
          <a:xfrm>
            <a:off x="4581387" y="4643659"/>
            <a:ext cx="2779522" cy="1342018"/>
          </a:xfrm>
          <a:prstGeom prst="rect">
            <a:avLst/>
          </a:prstGeom>
          <a:ln>
            <a:noFill/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96ECFE-8E66-BC8F-313B-1A5900ADE3B7}"/>
              </a:ext>
            </a:extLst>
          </p:cNvPr>
          <p:cNvSpPr/>
          <p:nvPr/>
        </p:nvSpPr>
        <p:spPr>
          <a:xfrm>
            <a:off x="5617701" y="5458547"/>
            <a:ext cx="1666753" cy="4803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2" name="그림 3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CEA84D-DAF8-FAAE-DB2B-7D34839AB9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39" t="75269" r="-551" b="1478"/>
          <a:stretch>
            <a:fillRect/>
          </a:stretch>
        </p:blipFill>
        <p:spPr>
          <a:xfrm>
            <a:off x="8302183" y="3448291"/>
            <a:ext cx="2817332" cy="1367547"/>
          </a:xfrm>
          <a:prstGeom prst="rect">
            <a:avLst/>
          </a:prstGeom>
          <a:ln>
            <a:noFill/>
          </a:ln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0B6063A-3880-C2A0-24ED-1868D84521C5}"/>
              </a:ext>
            </a:extLst>
          </p:cNvPr>
          <p:cNvSpPr/>
          <p:nvPr/>
        </p:nvSpPr>
        <p:spPr>
          <a:xfrm>
            <a:off x="9056845" y="2217636"/>
            <a:ext cx="1300222" cy="3549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194FC3A-1484-6300-1532-4E17BCAE4FF2}"/>
              </a:ext>
            </a:extLst>
          </p:cNvPr>
          <p:cNvSpPr/>
          <p:nvPr/>
        </p:nvSpPr>
        <p:spPr>
          <a:xfrm>
            <a:off x="7527671" y="3956622"/>
            <a:ext cx="629706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678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D53A4-1A57-B8AD-F70F-6C31B6A2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id="{A82FF3B5-9E12-D327-AE3C-738F7444C03D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BC7D3F-7F42-CA33-A89F-6FEDB49F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12" name="직선 연결선 10">
            <a:extLst>
              <a:ext uri="{FF2B5EF4-FFF2-40B4-BE49-F238E27FC236}">
                <a16:creationId xmlns:a16="http://schemas.microsoft.com/office/drawing/2014/main" id="{4443000C-D0C5-B364-B669-443B26CAD5FE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6437D5-2DC1-EF32-C8B3-CDB0F30B1EF6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  <a:endParaRPr lang="ko-KR" sz="28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3AB1EA-F8A5-CB4A-EA44-4F7E4AC13A95}"/>
              </a:ext>
            </a:extLst>
          </p:cNvPr>
          <p:cNvSpPr txBox="1"/>
          <p:nvPr/>
        </p:nvSpPr>
        <p:spPr>
          <a:xfrm>
            <a:off x="507940" y="945437"/>
            <a:ext cx="8533078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RAG </a:t>
            </a:r>
            <a:r>
              <a:rPr lang="en-US" sz="2000"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rPr>
              <a:t>(Retrieval Augmented Generation) </a:t>
            </a:r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/ LLM </a:t>
            </a:r>
            <a:r>
              <a:rPr lang="en-US" sz="2000"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rPr>
              <a:t>(Large Language Model) 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9A56A-8434-9546-79FE-0139FCBD114B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884554-7804-054F-7D72-ED2567AEB354}"/>
              </a:ext>
            </a:extLst>
          </p:cNvPr>
          <p:cNvGrpSpPr/>
          <p:nvPr/>
        </p:nvGrpSpPr>
        <p:grpSpPr>
          <a:xfrm>
            <a:off x="564836" y="4154185"/>
            <a:ext cx="1321085" cy="1320192"/>
            <a:chOff x="751728" y="5287835"/>
            <a:chExt cx="1321085" cy="1320192"/>
          </a:xfrm>
        </p:grpSpPr>
        <p:pic>
          <p:nvPicPr>
            <p:cNvPr id="21" name="그림 20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5567B7C-B806-6C94-E690-6C1F94B8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078" t="326" r="9690" b="29642"/>
            <a:stretch>
              <a:fillRect/>
            </a:stretch>
          </p:blipFill>
          <p:spPr>
            <a:xfrm>
              <a:off x="985217" y="5287835"/>
              <a:ext cx="852231" cy="88526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CF9281-1BC8-E36A-D0EC-03682479448E}"/>
                </a:ext>
              </a:extLst>
            </p:cNvPr>
            <p:cNvSpPr txBox="1"/>
            <p:nvPr/>
          </p:nvSpPr>
          <p:spPr>
            <a:xfrm>
              <a:off x="751728" y="6269473"/>
              <a:ext cx="132108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 b="1">
                  <a:latin typeface="Pretendard Light"/>
                  <a:cs typeface="Pretendard Light"/>
                </a:rPr>
                <a:t>사용자 질의</a:t>
              </a:r>
            </a:p>
          </p:txBody>
        </p:sp>
      </p:grpSp>
      <p:pic>
        <p:nvPicPr>
          <p:cNvPr id="37" name="그림 3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B04D88-C741-CEC1-362B-83991A6A1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703" y="3992256"/>
            <a:ext cx="1261254" cy="1545567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37D9B408-53E8-B306-C82D-5530E77BF683}"/>
              </a:ext>
            </a:extLst>
          </p:cNvPr>
          <p:cNvGrpSpPr/>
          <p:nvPr/>
        </p:nvGrpSpPr>
        <p:grpSpPr>
          <a:xfrm>
            <a:off x="10568412" y="4158269"/>
            <a:ext cx="912244" cy="1292482"/>
            <a:chOff x="10348327" y="5343095"/>
            <a:chExt cx="912244" cy="1292482"/>
          </a:xfrm>
        </p:grpSpPr>
        <p:pic>
          <p:nvPicPr>
            <p:cNvPr id="39" name="그림 38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9D9365-8BDD-41F7-2BBB-5288C4317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30361"/>
            <a:stretch>
              <a:fillRect/>
            </a:stretch>
          </p:blipFill>
          <p:spPr>
            <a:xfrm flipH="1">
              <a:off x="10348327" y="5343095"/>
              <a:ext cx="912244" cy="106868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0B23EB-58B4-A169-4738-6ACBF55A9413}"/>
                </a:ext>
              </a:extLst>
            </p:cNvPr>
            <p:cNvSpPr txBox="1"/>
            <p:nvPr/>
          </p:nvSpPr>
          <p:spPr>
            <a:xfrm>
              <a:off x="10448889" y="6297023"/>
              <a:ext cx="659168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600" b="1"/>
                <a:t>LLM</a:t>
              </a:r>
              <a:endParaRPr lang="ko-KR" altLang="en-US" sz="1600" b="1">
                <a:cs typeface="Pretendard Light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AB3B5D-00D7-02B4-7E7F-8E9112591776}"/>
              </a:ext>
            </a:extLst>
          </p:cNvPr>
          <p:cNvGrpSpPr/>
          <p:nvPr/>
        </p:nvGrpSpPr>
        <p:grpSpPr>
          <a:xfrm>
            <a:off x="7740650" y="3979922"/>
            <a:ext cx="1404424" cy="1477619"/>
            <a:chOff x="7910224" y="5103348"/>
            <a:chExt cx="1404424" cy="1477619"/>
          </a:xfrm>
        </p:grpSpPr>
        <p:pic>
          <p:nvPicPr>
            <p:cNvPr id="47" name="그림 4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368231-C2E1-4676-E2B0-EC4E68984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087" t="441" r="-3097" b="27419"/>
            <a:stretch>
              <a:fillRect/>
            </a:stretch>
          </p:blipFill>
          <p:spPr>
            <a:xfrm>
              <a:off x="7949189" y="5103348"/>
              <a:ext cx="1272526" cy="112677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852A800-E796-BCF3-999D-6281843768F9}"/>
                </a:ext>
              </a:extLst>
            </p:cNvPr>
            <p:cNvSpPr txBox="1"/>
            <p:nvPr/>
          </p:nvSpPr>
          <p:spPr>
            <a:xfrm>
              <a:off x="7910224" y="6242413"/>
              <a:ext cx="140442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600" b="1">
                  <a:cs typeface="Pretendard Light"/>
                </a:rPr>
                <a:t>     프롬프트</a:t>
              </a:r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2746072-857E-E8A9-7996-78BA7048B2F6}"/>
              </a:ext>
            </a:extLst>
          </p:cNvPr>
          <p:cNvCxnSpPr>
            <a:cxnSpLocks/>
          </p:cNvCxnSpPr>
          <p:nvPr/>
        </p:nvCxnSpPr>
        <p:spPr>
          <a:xfrm>
            <a:off x="1742398" y="4642229"/>
            <a:ext cx="1149261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92FA7CA-C079-69AF-7CB8-919E95BD2E8D}"/>
              </a:ext>
            </a:extLst>
          </p:cNvPr>
          <p:cNvCxnSpPr>
            <a:cxnSpLocks/>
          </p:cNvCxnSpPr>
          <p:nvPr/>
        </p:nvCxnSpPr>
        <p:spPr>
          <a:xfrm>
            <a:off x="4098156" y="4639114"/>
            <a:ext cx="1277703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4908253-31F2-B6E7-EA9C-5C34F183DA0E}"/>
              </a:ext>
            </a:extLst>
          </p:cNvPr>
          <p:cNvCxnSpPr>
            <a:cxnSpLocks/>
          </p:cNvCxnSpPr>
          <p:nvPr/>
        </p:nvCxnSpPr>
        <p:spPr>
          <a:xfrm>
            <a:off x="6267652" y="4639114"/>
            <a:ext cx="1486965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64F1769-6DE7-4D44-864B-329C637C296F}"/>
              </a:ext>
            </a:extLst>
          </p:cNvPr>
          <p:cNvCxnSpPr>
            <a:cxnSpLocks/>
          </p:cNvCxnSpPr>
          <p:nvPr/>
        </p:nvCxnSpPr>
        <p:spPr>
          <a:xfrm flipV="1">
            <a:off x="9029150" y="4630455"/>
            <a:ext cx="1409033" cy="1731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B6E3FBE-BF8A-DD07-3DC8-719972B4FBF6}"/>
              </a:ext>
            </a:extLst>
          </p:cNvPr>
          <p:cNvSpPr/>
          <p:nvPr/>
        </p:nvSpPr>
        <p:spPr>
          <a:xfrm>
            <a:off x="1996930" y="4485667"/>
            <a:ext cx="573088" cy="295275"/>
          </a:xfrm>
          <a:prstGeom prst="round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tx1"/>
                </a:solidFill>
                <a:cs typeface="Pretendard Light"/>
              </a:rPr>
              <a:t>쿼리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A98ECB4-510C-393B-70E2-C9B5BAE2D862}"/>
              </a:ext>
            </a:extLst>
          </p:cNvPr>
          <p:cNvSpPr/>
          <p:nvPr/>
        </p:nvSpPr>
        <p:spPr>
          <a:xfrm>
            <a:off x="4338492" y="4485669"/>
            <a:ext cx="747712" cy="303212"/>
          </a:xfrm>
          <a:prstGeom prst="round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tx1"/>
                </a:solidFill>
                <a:cs typeface="Pretendard Light"/>
              </a:rPr>
              <a:t>벡터화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662C863-C11C-9440-DC91-DDB79908840C}"/>
              </a:ext>
            </a:extLst>
          </p:cNvPr>
          <p:cNvCxnSpPr/>
          <p:nvPr/>
        </p:nvCxnSpPr>
        <p:spPr>
          <a:xfrm>
            <a:off x="1275007" y="2845366"/>
            <a:ext cx="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90D6BE4-0C05-EC6B-43E5-01CE9A42D95A}"/>
              </a:ext>
            </a:extLst>
          </p:cNvPr>
          <p:cNvCxnSpPr>
            <a:cxnSpLocks/>
          </p:cNvCxnSpPr>
          <p:nvPr/>
        </p:nvCxnSpPr>
        <p:spPr>
          <a:xfrm flipH="1">
            <a:off x="1223820" y="2691390"/>
            <a:ext cx="946" cy="1496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BCB06DC-3C5D-6390-E208-067D0D4F5F39}"/>
              </a:ext>
            </a:extLst>
          </p:cNvPr>
          <p:cNvCxnSpPr>
            <a:cxnSpLocks/>
          </p:cNvCxnSpPr>
          <p:nvPr/>
        </p:nvCxnSpPr>
        <p:spPr>
          <a:xfrm flipH="1" flipV="1">
            <a:off x="1235319" y="2697659"/>
            <a:ext cx="71366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E6E352D-4857-D8A1-57E7-3A8F579761CB}"/>
              </a:ext>
            </a:extLst>
          </p:cNvPr>
          <p:cNvCxnSpPr>
            <a:cxnSpLocks/>
          </p:cNvCxnSpPr>
          <p:nvPr/>
        </p:nvCxnSpPr>
        <p:spPr>
          <a:xfrm>
            <a:off x="8363924" y="2697659"/>
            <a:ext cx="7938" cy="1282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A96DD41B-3562-3BEF-C0B5-AC6C01642C15}"/>
              </a:ext>
            </a:extLst>
          </p:cNvPr>
          <p:cNvSpPr/>
          <p:nvPr/>
        </p:nvSpPr>
        <p:spPr>
          <a:xfrm>
            <a:off x="4414980" y="2536651"/>
            <a:ext cx="591127" cy="314758"/>
          </a:xfrm>
          <a:prstGeom prst="round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tx1"/>
                </a:solidFill>
                <a:cs typeface="Pretendard Light"/>
              </a:rPr>
              <a:t>쿼리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A989A35-A179-481D-E84F-F5D9CA2BC144}"/>
              </a:ext>
            </a:extLst>
          </p:cNvPr>
          <p:cNvSpPr/>
          <p:nvPr/>
        </p:nvSpPr>
        <p:spPr>
          <a:xfrm>
            <a:off x="6488833" y="4482330"/>
            <a:ext cx="969828" cy="341185"/>
          </a:xfrm>
          <a:prstGeom prst="round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tx1"/>
                </a:solidFill>
                <a:cs typeface="Pretendard Light"/>
              </a:rPr>
              <a:t>관련정보</a:t>
            </a:r>
          </a:p>
        </p:txBody>
      </p:sp>
      <p:pic>
        <p:nvPicPr>
          <p:cNvPr id="75" name="그림 74" descr="블랙, 흑백, 자연, 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BF8DEF-BF74-0545-E9D2-774104A5ED8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31250"/>
          <a:stretch>
            <a:fillRect/>
          </a:stretch>
        </p:blipFill>
        <p:spPr>
          <a:xfrm>
            <a:off x="4979456" y="4310952"/>
            <a:ext cx="1705874" cy="76246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1D0DED3-474A-6C67-935D-533C3F5D9CAB}"/>
              </a:ext>
            </a:extLst>
          </p:cNvPr>
          <p:cNvSpPr txBox="1"/>
          <p:nvPr/>
        </p:nvSpPr>
        <p:spPr>
          <a:xfrm>
            <a:off x="5415539" y="5118214"/>
            <a:ext cx="13941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cs typeface="Pretendard Light"/>
              </a:rPr>
              <a:t>벡터 DB</a:t>
            </a:r>
          </a:p>
        </p:txBody>
      </p:sp>
    </p:spTree>
    <p:extLst>
      <p:ext uri="{BB962C8B-B14F-4D97-AF65-F5344CB8AC3E}">
        <p14:creationId xmlns:p14="http://schemas.microsoft.com/office/powerpoint/2010/main" val="349365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78E09-FA7D-F69F-0F74-0EB44301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9">
            <a:extLst>
              <a:ext uri="{FF2B5EF4-FFF2-40B4-BE49-F238E27FC236}">
                <a16:creationId xmlns:a16="http://schemas.microsoft.com/office/drawing/2014/main" id="{CCBDDADD-CF35-FD2E-D7C2-BFC16BD8F705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5C5180-207C-F7E9-1E1F-8E4B1B31F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48" name="직선 연결선 10">
            <a:extLst>
              <a:ext uri="{FF2B5EF4-FFF2-40B4-BE49-F238E27FC236}">
                <a16:creationId xmlns:a16="http://schemas.microsoft.com/office/drawing/2014/main" id="{999038BE-606A-B40E-4302-AFB85A88545D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1CB981C-8228-CEEA-7716-C236FD3C47D9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  <a:endParaRPr lang="ko-KR" sz="28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72B532-86F0-811E-36A5-032C28C83D23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62" name="Rectangle 17">
            <a:extLst>
              <a:ext uri="{FF2B5EF4-FFF2-40B4-BE49-F238E27FC236}">
                <a16:creationId xmlns:a16="http://schemas.microsoft.com/office/drawing/2014/main" id="{4ECDCF4E-E323-D9DC-9174-4A359491ED94}"/>
              </a:ext>
            </a:extLst>
          </p:cNvPr>
          <p:cNvSpPr/>
          <p:nvPr/>
        </p:nvSpPr>
        <p:spPr>
          <a:xfrm>
            <a:off x="4580790" y="1794134"/>
            <a:ext cx="3020237" cy="867667"/>
          </a:xfrm>
          <a:prstGeom prst="roundRect">
            <a:avLst>
              <a:gd name="adj" fmla="val 8476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ID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데이터 </a:t>
            </a:r>
            <a:r>
              <a:rPr lang="ko-KR" altLang="en-ID" sz="2000" err="1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청킹</a:t>
            </a:r>
            <a:r>
              <a:rPr lang="ko-KR" altLang="en-ID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 &amp; 저장</a:t>
            </a:r>
            <a:endParaRPr lang="ko-KR" altLang="en-ID" sz="2000" err="1">
              <a:solidFill>
                <a:srgbClr val="000000"/>
              </a:solidFill>
              <a:latin typeface="Pretendard SemiBold"/>
              <a:ea typeface="Pretendard SemiBold"/>
              <a:cs typeface="Pretendard Light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134EFB4-8A80-5332-4005-94D3BC750647}"/>
              </a:ext>
            </a:extLst>
          </p:cNvPr>
          <p:cNvGrpSpPr/>
          <p:nvPr/>
        </p:nvGrpSpPr>
        <p:grpSpPr>
          <a:xfrm rot="16200000">
            <a:off x="7789132" y="2128239"/>
            <a:ext cx="270704" cy="202838"/>
            <a:chOff x="3166727" y="3831347"/>
            <a:chExt cx="238474" cy="202838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5B5BFD8-7015-908A-936D-0A5086043C25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C69C8520-DDE6-351C-2060-72DADCB81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00B3CBF-C1DB-CE24-2907-FB183931E55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D5399EF-BE32-3031-5709-C07206BADF2D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CD71397A-4C74-899F-8CF4-901C1EB119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371B782-4119-24F5-1292-D9CCDC660A0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FB04257-FC45-E8AB-D69E-9FFFE5CBE96A}"/>
              </a:ext>
            </a:extLst>
          </p:cNvPr>
          <p:cNvGrpSpPr/>
          <p:nvPr/>
        </p:nvGrpSpPr>
        <p:grpSpPr>
          <a:xfrm rot="16200000">
            <a:off x="4129091" y="2112364"/>
            <a:ext cx="270704" cy="202838"/>
            <a:chOff x="3166727" y="3831347"/>
            <a:chExt cx="238474" cy="202838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19C8C1C-A74F-C82E-AB10-7CBDD9E49C9E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758B47F-216D-215B-CD3F-2F7F2C725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453A8F53-703D-56D2-58CA-9F6356D8D8A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FBC92E3C-C584-FFFE-6618-4875DDFAA18B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8FEEB85C-51A8-62D4-4BA6-4907ABAFB5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0210C8BC-14AA-DC8B-3A0C-785DAA703E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2330103-CB6A-51A1-6D96-D824D9EA26E8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RAG / LLM </a:t>
            </a:r>
            <a:r>
              <a:rPr lang="en-US" sz="28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데이터</a:t>
            </a:r>
            <a:endParaRPr lang="en-US" sz="28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CB7E35-A3B1-AAD3-6761-DD65AF42E757}"/>
              </a:ext>
            </a:extLst>
          </p:cNvPr>
          <p:cNvSpPr/>
          <p:nvPr/>
        </p:nvSpPr>
        <p:spPr>
          <a:xfrm>
            <a:off x="920749" y="1794134"/>
            <a:ext cx="3020237" cy="882045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데이터 </a:t>
            </a:r>
            <a:r>
              <a:rPr lang="ko-KR" altLang="en-US" sz="2000" err="1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크롤링</a:t>
            </a: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DB35DBA7-7715-BC38-1FFC-B4D710464058}"/>
              </a:ext>
            </a:extLst>
          </p:cNvPr>
          <p:cNvSpPr/>
          <p:nvPr/>
        </p:nvSpPr>
        <p:spPr>
          <a:xfrm>
            <a:off x="912634" y="2839895"/>
            <a:ext cx="10358310" cy="3536287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4206240">
              <a:lnSpc>
                <a:spcPct val="110000"/>
              </a:lnSpc>
            </a:pPr>
            <a:endParaRPr lang="ko-KR" altLang="en-US" sz="1000">
              <a:solidFill>
                <a:srgbClr val="000000"/>
              </a:solidFill>
              <a:ea typeface="+mn-lt"/>
              <a:cs typeface="Pretendard Light"/>
            </a:endParaRPr>
          </a:p>
          <a:p>
            <a:pPr marL="4206240">
              <a:lnSpc>
                <a:spcPct val="110000"/>
              </a:lnSpc>
            </a:pPr>
            <a:endParaRPr lang="ko-KR" altLang="en-US" sz="1000">
              <a:solidFill>
                <a:srgbClr val="000000"/>
              </a:solidFill>
              <a:latin typeface="Pretendard Light"/>
              <a:ea typeface="Pretendard Light"/>
              <a:cs typeface="Pretendard Light"/>
            </a:endParaRPr>
          </a:p>
          <a:p>
            <a:pPr marL="4206240">
              <a:lnSpc>
                <a:spcPct val="110000"/>
              </a:lnSpc>
            </a:pPr>
            <a:r>
              <a:rPr lang="ko-KR" altLang="en-US" sz="2400">
                <a:solidFill>
                  <a:schemeClr val="accent2"/>
                </a:solidFill>
                <a:latin typeface="Pretendard SemiBold"/>
                <a:ea typeface="Pretendard SemiBold"/>
                <a:cs typeface="Pretendard Light"/>
              </a:rPr>
              <a:t>가게</a:t>
            </a:r>
            <a:r>
              <a:rPr lang="ko-KR" altLang="en-US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1400">
                <a:solidFill>
                  <a:schemeClr val="accent2"/>
                </a:solidFill>
                <a:cs typeface="Pretendard Light"/>
              </a:rPr>
              <a:t> - </a:t>
            </a:r>
            <a:r>
              <a:rPr lang="en-US" altLang="ko-KR" sz="1600">
                <a:solidFill>
                  <a:schemeClr val="accent2"/>
                </a:solidFill>
                <a:cs typeface="Pretendard Light"/>
              </a:rPr>
              <a:t>1358</a:t>
            </a:r>
            <a:r>
              <a:rPr lang="ko-KR" altLang="en-US" sz="1600">
                <a:solidFill>
                  <a:schemeClr val="accent2"/>
                </a:solidFill>
                <a:cs typeface="Pretendard Light"/>
              </a:rPr>
              <a:t>개</a:t>
            </a:r>
            <a:endParaRPr lang="en-US" altLang="ko-KR" sz="1600">
              <a:solidFill>
                <a:schemeClr val="accent2"/>
              </a:solidFill>
              <a:latin typeface="Pretendard Light"/>
              <a:ea typeface="Pretendard Light"/>
              <a:cs typeface="Pretendard Light"/>
            </a:endParaRPr>
          </a:p>
          <a:p>
            <a:pPr marL="4206240">
              <a:lnSpc>
                <a:spcPct val="110000"/>
              </a:lnSpc>
            </a:pPr>
            <a:r>
              <a:rPr lang="ko-KR" altLang="en-US" sz="1600" err="1">
                <a:solidFill>
                  <a:schemeClr val="accent2"/>
                </a:solidFill>
                <a:cs typeface="Pretendard Light"/>
              </a:rPr>
              <a:t>가게명</a:t>
            </a:r>
            <a:r>
              <a:rPr lang="ko-KR" altLang="en-US" sz="16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1600" b="1">
                <a:solidFill>
                  <a:schemeClr val="accent2"/>
                </a:solidFill>
                <a:cs typeface="Pretendard Light"/>
              </a:rPr>
              <a:t>·</a:t>
            </a:r>
            <a:r>
              <a:rPr lang="ko-KR" altLang="en-US" sz="1600">
                <a:solidFill>
                  <a:schemeClr val="accent2"/>
                </a:solidFill>
                <a:cs typeface="Pretendard Light"/>
              </a:rPr>
              <a:t> 주소</a:t>
            </a:r>
            <a:r>
              <a:rPr lang="ko-KR" altLang="en-US" sz="16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1600" b="1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·</a:t>
            </a:r>
            <a:r>
              <a:rPr lang="en-US" altLang="ko-KR" sz="1600">
                <a:solidFill>
                  <a:schemeClr val="accent2"/>
                </a:solidFill>
                <a:latin typeface="Pretendard Light"/>
                <a:ea typeface="Malgun Gothic"/>
                <a:cs typeface="Pretendard Light"/>
              </a:rPr>
              <a:t> </a:t>
            </a:r>
            <a:r>
              <a:rPr lang="ko-KR" sz="1600">
                <a:solidFill>
                  <a:schemeClr val="accent2"/>
                </a:solidFill>
                <a:cs typeface="Pretendard Light"/>
              </a:rPr>
              <a:t>전화번호</a:t>
            </a:r>
            <a:r>
              <a:rPr lang="ko-KR" sz="1600">
                <a:solidFill>
                  <a:schemeClr val="accent2"/>
                </a:solidFill>
                <a:ea typeface="Pretendard Light"/>
                <a:cs typeface="Pretendard Light"/>
              </a:rPr>
              <a:t> </a:t>
            </a:r>
            <a:r>
              <a:rPr lang="en-US" altLang="ko-KR" sz="1600" b="1">
                <a:solidFill>
                  <a:schemeClr val="accent2"/>
                </a:solidFill>
                <a:ea typeface="Pretendard Light"/>
                <a:cs typeface="Pretendard Light"/>
              </a:rPr>
              <a:t>·</a:t>
            </a:r>
            <a:r>
              <a:rPr lang="en-US" altLang="ko-KR" sz="1600">
                <a:solidFill>
                  <a:schemeClr val="accent2"/>
                </a:solidFill>
                <a:ea typeface="Malgun Gothic"/>
                <a:cs typeface="Pretendard Light"/>
              </a:rPr>
              <a:t> </a:t>
            </a:r>
            <a:r>
              <a:rPr lang="ko-KR" sz="1600">
                <a:solidFill>
                  <a:schemeClr val="accent2"/>
                </a:solidFill>
                <a:cs typeface="Pretendard Light"/>
              </a:rPr>
              <a:t>영업시간</a:t>
            </a:r>
            <a:r>
              <a:rPr lang="ko-KR" altLang="en-US" sz="16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1600" b="1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·</a:t>
            </a:r>
            <a:r>
              <a:rPr lang="en-US" altLang="ko-KR" sz="1600">
                <a:solidFill>
                  <a:schemeClr val="accent2"/>
                </a:solidFill>
                <a:latin typeface="Malgun Gothic"/>
                <a:ea typeface="Malgun Gothic"/>
                <a:cs typeface="Pretendard Light"/>
              </a:rPr>
              <a:t> </a:t>
            </a:r>
            <a:r>
              <a:rPr lang="ko-KR" sz="1600">
                <a:solidFill>
                  <a:schemeClr val="accent2"/>
                </a:solidFill>
                <a:cs typeface="Pretendard Light"/>
              </a:rPr>
              <a:t>최소주문금액</a:t>
            </a:r>
            <a:endParaRPr lang="en-US" sz="1600">
              <a:solidFill>
                <a:schemeClr val="accent2"/>
              </a:solidFill>
              <a:cs typeface="Pretendard Light"/>
            </a:endParaRPr>
          </a:p>
          <a:p>
            <a:pPr marL="4206240">
              <a:lnSpc>
                <a:spcPct val="110000"/>
              </a:lnSpc>
            </a:pPr>
            <a:endParaRPr lang="en-US" altLang="ko-KR" sz="1600">
              <a:solidFill>
                <a:srgbClr val="000000"/>
              </a:solidFill>
              <a:latin typeface="Pretendard Light"/>
              <a:ea typeface="Malgun Gothic"/>
              <a:cs typeface="Pretendard Light"/>
            </a:endParaRPr>
          </a:p>
          <a:p>
            <a:pPr marL="4206240">
              <a:lnSpc>
                <a:spcPct val="110000"/>
              </a:lnSpc>
            </a:pPr>
            <a:r>
              <a:rPr lang="ko-KR" sz="2400">
                <a:solidFill>
                  <a:schemeClr val="accent2"/>
                </a:solidFill>
                <a:latin typeface="Pretendard SemiBold"/>
                <a:ea typeface="Pretendard SemiBold"/>
                <a:cs typeface="Pretendard Light"/>
              </a:rPr>
              <a:t>메뉴</a:t>
            </a:r>
            <a:r>
              <a:rPr lang="ko-KR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1400">
                <a:solidFill>
                  <a:schemeClr val="accent2"/>
                </a:solidFill>
                <a:cs typeface="Pretendard Light"/>
              </a:rPr>
              <a:t>-</a:t>
            </a:r>
            <a:r>
              <a:rPr lang="ko-KR" altLang="en-US" sz="1400">
                <a:solidFill>
                  <a:schemeClr val="accent2"/>
                </a:solidFill>
                <a:cs typeface="Pretendard Light"/>
              </a:rPr>
              <a:t> </a:t>
            </a:r>
            <a:r>
              <a:rPr lang="ko-KR" sz="1600">
                <a:solidFill>
                  <a:schemeClr val="accent2"/>
                </a:solidFill>
                <a:cs typeface="Pretendard Light"/>
              </a:rPr>
              <a:t>63431개</a:t>
            </a:r>
            <a:endParaRPr lang="en-US" sz="1600">
              <a:solidFill>
                <a:schemeClr val="accent2"/>
              </a:solidFill>
              <a:cs typeface="Pretendard Light"/>
            </a:endParaRPr>
          </a:p>
          <a:p>
            <a:pPr marL="4206240">
              <a:lnSpc>
                <a:spcPct val="110000"/>
              </a:lnSpc>
            </a:pPr>
            <a:r>
              <a:rPr lang="ko-KR" sz="1600" err="1">
                <a:solidFill>
                  <a:schemeClr val="accent2"/>
                </a:solidFill>
                <a:cs typeface="Pretendard Light"/>
              </a:rPr>
              <a:t>메뉴명</a:t>
            </a:r>
            <a:r>
              <a:rPr lang="ko-KR" sz="16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1600" b="1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·</a:t>
            </a:r>
            <a:r>
              <a:rPr lang="en-US" altLang="ko-KR" sz="1600">
                <a:solidFill>
                  <a:schemeClr val="accent2"/>
                </a:solidFill>
                <a:latin typeface="Pretendard Light"/>
                <a:ea typeface="Malgun Gothic"/>
                <a:cs typeface="Pretendard Light"/>
              </a:rPr>
              <a:t> </a:t>
            </a:r>
            <a:r>
              <a:rPr lang="ko-KR" sz="1600">
                <a:solidFill>
                  <a:schemeClr val="accent2"/>
                </a:solidFill>
                <a:cs typeface="Pretendard Light"/>
              </a:rPr>
              <a:t>가격</a:t>
            </a:r>
            <a:endParaRPr lang="en-US" altLang="ko-KR" sz="1600">
              <a:solidFill>
                <a:schemeClr val="accent2"/>
              </a:solidFill>
              <a:cs typeface="Pretendard Light"/>
            </a:endParaRPr>
          </a:p>
          <a:p>
            <a:pPr marL="4206240">
              <a:lnSpc>
                <a:spcPct val="110000"/>
              </a:lnSpc>
            </a:pPr>
            <a:endParaRPr lang="en-US" sz="1600">
              <a:solidFill>
                <a:srgbClr val="000000"/>
              </a:solidFill>
              <a:latin typeface="Pretendard Light"/>
              <a:ea typeface="Malgun Gothic"/>
              <a:cs typeface="Pretendard Light"/>
            </a:endParaRPr>
          </a:p>
          <a:p>
            <a:pPr marL="4206240">
              <a:lnSpc>
                <a:spcPct val="110000"/>
              </a:lnSpc>
            </a:pPr>
            <a:r>
              <a:rPr lang="ko-KR" sz="2400">
                <a:solidFill>
                  <a:schemeClr val="accent2"/>
                </a:solidFill>
                <a:latin typeface="Pretendard SemiBold"/>
                <a:ea typeface="Pretendard SemiBold"/>
                <a:cs typeface="Pretendard Light"/>
              </a:rPr>
              <a:t>리뷰</a:t>
            </a:r>
            <a:r>
              <a:rPr lang="ko-KR" sz="14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sz="1400">
                <a:solidFill>
                  <a:schemeClr val="accent2"/>
                </a:solidFill>
                <a:cs typeface="Pretendard Light"/>
              </a:rPr>
              <a:t>- </a:t>
            </a:r>
            <a:r>
              <a:rPr lang="ko-KR" sz="1600">
                <a:solidFill>
                  <a:schemeClr val="accent2"/>
                </a:solidFill>
                <a:cs typeface="Pretendard Light"/>
              </a:rPr>
              <a:t>67823개</a:t>
            </a:r>
            <a:endParaRPr lang="en-US" altLang="ko-KR" sz="1600">
              <a:solidFill>
                <a:schemeClr val="accent2"/>
              </a:solidFill>
              <a:cs typeface="Pretendard Light"/>
            </a:endParaRPr>
          </a:p>
          <a:p>
            <a:pPr marL="4206240">
              <a:lnSpc>
                <a:spcPct val="110000"/>
              </a:lnSpc>
            </a:pPr>
            <a:r>
              <a:rPr lang="ko-KR" altLang="en-US" sz="1600" err="1">
                <a:solidFill>
                  <a:schemeClr val="accent2"/>
                </a:solidFill>
                <a:cs typeface="Pretendard Light"/>
              </a:rPr>
              <a:t>별점</a:t>
            </a:r>
            <a:r>
              <a:rPr lang="ko-KR" altLang="en-US" sz="1600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1600" b="1">
                <a:solidFill>
                  <a:schemeClr val="accent2"/>
                </a:solidFill>
                <a:latin typeface="Pretendard Light"/>
                <a:ea typeface="Pretendard Light"/>
                <a:cs typeface="Pretendard Light"/>
              </a:rPr>
              <a:t>·</a:t>
            </a:r>
            <a:r>
              <a:rPr lang="en-US" altLang="ko-KR" sz="1600">
                <a:solidFill>
                  <a:schemeClr val="accent2"/>
                </a:solidFill>
                <a:latin typeface="Pretendard Light"/>
                <a:ea typeface="Malgun Gothic"/>
                <a:cs typeface="Pretendard Light"/>
              </a:rPr>
              <a:t> </a:t>
            </a:r>
            <a:r>
              <a:rPr lang="ko-KR" altLang="en-US" sz="1600">
                <a:solidFill>
                  <a:schemeClr val="accent2"/>
                </a:solidFill>
                <a:cs typeface="Pretendard Light"/>
              </a:rPr>
              <a:t>리뷰 내용</a:t>
            </a:r>
            <a:endParaRPr lang="en-ID" altLang="ko-KR" sz="1600">
              <a:solidFill>
                <a:schemeClr val="accent2"/>
              </a:solidFill>
              <a:cs typeface="Pretendard Light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224091B-6240-A982-E93C-8298C32727BA}"/>
              </a:ext>
            </a:extLst>
          </p:cNvPr>
          <p:cNvCxnSpPr>
            <a:cxnSpLocks/>
          </p:cNvCxnSpPr>
          <p:nvPr/>
        </p:nvCxnSpPr>
        <p:spPr>
          <a:xfrm>
            <a:off x="1596201" y="4083528"/>
            <a:ext cx="0" cy="889014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폰트, 그래픽, 원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629640-962E-F842-5783-7746C28E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30" y="4013434"/>
            <a:ext cx="2544040" cy="1027834"/>
          </a:xfrm>
          <a:prstGeom prst="rect">
            <a:avLst/>
          </a:prstGeom>
        </p:spPr>
      </p:pic>
      <p:sp>
        <p:nvSpPr>
          <p:cNvPr id="3" name="Rectangle 17">
            <a:extLst>
              <a:ext uri="{FF2B5EF4-FFF2-40B4-BE49-F238E27FC236}">
                <a16:creationId xmlns:a16="http://schemas.microsoft.com/office/drawing/2014/main" id="{FFB63124-BF6B-FA82-AA46-5378E14D2FBA}"/>
              </a:ext>
            </a:extLst>
          </p:cNvPr>
          <p:cNvSpPr/>
          <p:nvPr/>
        </p:nvSpPr>
        <p:spPr>
          <a:xfrm>
            <a:off x="8240832" y="1794134"/>
            <a:ext cx="3041054" cy="866170"/>
          </a:xfrm>
          <a:prstGeom prst="roundRect">
            <a:avLst>
              <a:gd name="adj" fmla="val 8476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2000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벡터 </a:t>
            </a:r>
            <a:r>
              <a:rPr lang="en-US" sz="2000">
                <a:solidFill>
                  <a:srgbClr val="000000"/>
                </a:solidFill>
                <a:latin typeface="Pretendard SemiBold"/>
                <a:ea typeface="+mn-lt"/>
                <a:cs typeface="+mn-lt"/>
              </a:rPr>
              <a:t>DB</a:t>
            </a:r>
            <a:r>
              <a:rPr lang="ko-KR" sz="2000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000">
                <a:solidFill>
                  <a:srgbClr val="000000"/>
                </a:solidFill>
                <a:latin typeface="Pretendard SemiBold"/>
                <a:ea typeface="+mn-lt"/>
                <a:cs typeface="+mn-lt"/>
              </a:rPr>
              <a:t>&amp;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 </a:t>
            </a:r>
            <a:r>
              <a:rPr lang="ko-KR" sz="2000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프롬프트</a:t>
            </a:r>
          </a:p>
        </p:txBody>
      </p:sp>
    </p:spTree>
    <p:extLst>
      <p:ext uri="{BB962C8B-B14F-4D97-AF65-F5344CB8AC3E}">
        <p14:creationId xmlns:p14="http://schemas.microsoft.com/office/powerpoint/2010/main" val="329098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17ACDE4-AE10-0B69-0AE1-288DAE800DAB}"/>
              </a:ext>
            </a:extLst>
          </p:cNvPr>
          <p:cNvSpPr/>
          <p:nvPr/>
        </p:nvSpPr>
        <p:spPr>
          <a:xfrm>
            <a:off x="1" y="0"/>
            <a:ext cx="3226525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1620A-DB2E-3006-F929-01D813703C6B}"/>
              </a:ext>
            </a:extLst>
          </p:cNvPr>
          <p:cNvSpPr txBox="1"/>
          <p:nvPr/>
        </p:nvSpPr>
        <p:spPr>
          <a:xfrm>
            <a:off x="874758" y="659629"/>
            <a:ext cx="1191352" cy="83099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54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/>
                <a:ea typeface="Pretendard Medium"/>
                <a:cs typeface="Pretendard Black"/>
              </a:rPr>
              <a:t>목차</a:t>
            </a:r>
            <a:endParaRPr lang="en-US" altLang="ko-KR" sz="5400" b="1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B803BD-F68C-8B33-111D-A26C6163E943}"/>
              </a:ext>
            </a:extLst>
          </p:cNvPr>
          <p:cNvSpPr txBox="1"/>
          <p:nvPr/>
        </p:nvSpPr>
        <p:spPr>
          <a:xfrm>
            <a:off x="4193719" y="1490626"/>
            <a:ext cx="2312493" cy="470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4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01 </a:t>
            </a:r>
            <a:r>
              <a:rPr lang="ko-KR" altLang="en-US" sz="24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주제 선정 배경</a:t>
            </a:r>
            <a:endParaRPr lang="id-ID" altLang="ko-KR" sz="2400" b="1" spc="-2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0291016-8462-A52E-6FF7-8984973DCE04}"/>
              </a:ext>
            </a:extLst>
          </p:cNvPr>
          <p:cNvCxnSpPr>
            <a:cxnSpLocks/>
          </p:cNvCxnSpPr>
          <p:nvPr/>
        </p:nvCxnSpPr>
        <p:spPr>
          <a:xfrm flipV="1">
            <a:off x="4289034" y="1971655"/>
            <a:ext cx="2143075" cy="9435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B2B68FB-6674-9A4F-D8F7-CB301EF873AF}"/>
              </a:ext>
            </a:extLst>
          </p:cNvPr>
          <p:cNvSpPr txBox="1"/>
          <p:nvPr/>
        </p:nvSpPr>
        <p:spPr>
          <a:xfrm>
            <a:off x="7887104" y="1441051"/>
            <a:ext cx="2542988" cy="4705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4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04 </a:t>
            </a:r>
            <a:r>
              <a:rPr lang="en-US" altLang="ko-KR" sz="2400" b="1" spc="-2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시스템</a:t>
            </a:r>
            <a:r>
              <a:rPr lang="en-US" altLang="ko-KR" sz="24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2400" b="1" spc="-2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구현</a:t>
            </a:r>
            <a:endParaRPr lang="ko-KR" altLang="en-US" sz="2400" b="1" spc="-20" err="1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11DEC54-03E4-817B-EDFF-0A565062F442}"/>
              </a:ext>
            </a:extLst>
          </p:cNvPr>
          <p:cNvCxnSpPr>
            <a:cxnSpLocks/>
          </p:cNvCxnSpPr>
          <p:nvPr/>
        </p:nvCxnSpPr>
        <p:spPr>
          <a:xfrm>
            <a:off x="7982419" y="1929095"/>
            <a:ext cx="1855876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B0072F3-4098-2D7F-5871-680E026910F4}"/>
              </a:ext>
            </a:extLst>
          </p:cNvPr>
          <p:cNvSpPr txBox="1"/>
          <p:nvPr/>
        </p:nvSpPr>
        <p:spPr>
          <a:xfrm>
            <a:off x="4193719" y="2853026"/>
            <a:ext cx="2286203" cy="47057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4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02 </a:t>
            </a:r>
            <a:r>
              <a:rPr lang="ko-KR" altLang="en-US" sz="24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프로젝트 개요</a:t>
            </a:r>
            <a:endParaRPr lang="id-ID" altLang="ko-KR" sz="2400" b="1" spc="-2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51F1E72-1796-D233-4AAE-FDD0CF655D37}"/>
              </a:ext>
            </a:extLst>
          </p:cNvPr>
          <p:cNvCxnSpPr>
            <a:cxnSpLocks/>
          </p:cNvCxnSpPr>
          <p:nvPr/>
        </p:nvCxnSpPr>
        <p:spPr>
          <a:xfrm flipV="1">
            <a:off x="4289034" y="3318180"/>
            <a:ext cx="2119827" cy="17373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B660641-C7D3-10E9-D67E-342BCEC81A2C}"/>
              </a:ext>
            </a:extLst>
          </p:cNvPr>
          <p:cNvSpPr txBox="1"/>
          <p:nvPr/>
        </p:nvSpPr>
        <p:spPr>
          <a:xfrm>
            <a:off x="4193719" y="4333289"/>
            <a:ext cx="3099435" cy="8768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03 </a:t>
            </a:r>
            <a:r>
              <a:rPr lang="ko-KR" altLang="en-US" sz="24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/>
                <a:ea typeface="Pretendard Medium"/>
                <a:cs typeface="Pretendard ExtraBold"/>
              </a:rPr>
              <a:t>사용 모델 및 기술</a:t>
            </a:r>
            <a:endParaRPr lang="en-US" altLang="ko-KR" sz="2400" b="1" spc="-2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/>
              <a:ea typeface="Pretendard Medium"/>
              <a:cs typeface="Pretendard ExtraBold"/>
            </a:endParaRPr>
          </a:p>
          <a:p>
            <a:pPr>
              <a:lnSpc>
                <a:spcPct val="110000"/>
              </a:lnSpc>
            </a:pPr>
            <a:endParaRPr lang="en-US" altLang="ko-KR" sz="2400" b="1" spc="-20">
              <a:ln>
                <a:solidFill>
                  <a:srgbClr val="000000">
                    <a:alpha val="0"/>
                  </a:srgbClr>
                </a:solidFill>
              </a:ln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1EB371-C676-FE3F-2090-8A032BEB8A15}"/>
              </a:ext>
            </a:extLst>
          </p:cNvPr>
          <p:cNvCxnSpPr>
            <a:cxnSpLocks/>
          </p:cNvCxnSpPr>
          <p:nvPr/>
        </p:nvCxnSpPr>
        <p:spPr>
          <a:xfrm flipV="1">
            <a:off x="4197626" y="4827955"/>
            <a:ext cx="2636684" cy="2124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14C3A0-32C9-4371-9A90-128246567096}"/>
              </a:ext>
            </a:extLst>
          </p:cNvPr>
          <p:cNvSpPr txBox="1"/>
          <p:nvPr/>
        </p:nvSpPr>
        <p:spPr>
          <a:xfrm>
            <a:off x="7887104" y="2927288"/>
            <a:ext cx="3157596" cy="47057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24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05 </a:t>
            </a:r>
            <a:r>
              <a:rPr lang="ko-KR" altLang="en-US" sz="2400" b="1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기대효과 및 활용방안</a:t>
            </a:r>
            <a:endParaRPr lang="id-ID" altLang="ko-KR" sz="2400" b="1" spc="-2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2981308-CCDF-2552-91F2-565ACC3F9731}"/>
              </a:ext>
            </a:extLst>
          </p:cNvPr>
          <p:cNvCxnSpPr>
            <a:cxnSpLocks/>
          </p:cNvCxnSpPr>
          <p:nvPr/>
        </p:nvCxnSpPr>
        <p:spPr>
          <a:xfrm>
            <a:off x="7982419" y="3424192"/>
            <a:ext cx="2974711" cy="7937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388CB1-E801-97C1-01D9-234AFD621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1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E0092-4433-AF29-4AF5-48E9D4EC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9">
            <a:extLst>
              <a:ext uri="{FF2B5EF4-FFF2-40B4-BE49-F238E27FC236}">
                <a16:creationId xmlns:a16="http://schemas.microsoft.com/office/drawing/2014/main" id="{7FFC66AD-7C89-F2F9-7A7A-DDAA41EA4313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8DFAA0-572A-2B67-B6C9-D89916D0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48" name="직선 연결선 10">
            <a:extLst>
              <a:ext uri="{FF2B5EF4-FFF2-40B4-BE49-F238E27FC236}">
                <a16:creationId xmlns:a16="http://schemas.microsoft.com/office/drawing/2014/main" id="{98AAD102-F20A-5B4A-58DD-B4ED81640858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6486F3E-823D-8733-3933-034BE43B3717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  <a:endParaRPr lang="ko-KR" sz="28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F47BE-634F-5436-52A1-C4055EB9747A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62" name="Rectangle 17">
            <a:extLst>
              <a:ext uri="{FF2B5EF4-FFF2-40B4-BE49-F238E27FC236}">
                <a16:creationId xmlns:a16="http://schemas.microsoft.com/office/drawing/2014/main" id="{9E087100-68CF-E537-ADE9-2AEFF64B5E26}"/>
              </a:ext>
            </a:extLst>
          </p:cNvPr>
          <p:cNvSpPr/>
          <p:nvPr/>
        </p:nvSpPr>
        <p:spPr>
          <a:xfrm>
            <a:off x="4580790" y="1794134"/>
            <a:ext cx="3020237" cy="867667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ID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데이터 </a:t>
            </a:r>
            <a:r>
              <a:rPr lang="ko-KR" altLang="en-ID" sz="2000" err="1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청킹</a:t>
            </a:r>
            <a:r>
              <a:rPr lang="ko-KR" altLang="en-ID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 &amp; 저장</a:t>
            </a:r>
            <a:endParaRPr lang="ko-KR" altLang="en-ID" sz="2000" err="1">
              <a:solidFill>
                <a:srgbClr val="000000"/>
              </a:solidFill>
              <a:latin typeface="Pretendard SemiBold"/>
              <a:ea typeface="Pretendard SemiBold"/>
              <a:cs typeface="Pretendard Light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EC999D2-9848-BFE0-3DC1-824ABBE09BBE}"/>
              </a:ext>
            </a:extLst>
          </p:cNvPr>
          <p:cNvGrpSpPr/>
          <p:nvPr/>
        </p:nvGrpSpPr>
        <p:grpSpPr>
          <a:xfrm rot="16200000">
            <a:off x="7789132" y="2128239"/>
            <a:ext cx="270704" cy="202838"/>
            <a:chOff x="3166727" y="3831347"/>
            <a:chExt cx="238474" cy="202838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652CFE5-6857-DC56-8E22-986B27E257DF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59CB898B-925E-358F-A81B-D8733302C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CD62E20-7CB4-FFE3-3636-3ACA99C002B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5D66DFF-E4CE-C5ED-2B82-19B2656C76E8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937B3CA-CFDB-1C97-A0CE-B32CB8735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486B4462-9F09-1553-764B-15E89CE860A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Rectangle 17">
            <a:extLst>
              <a:ext uri="{FF2B5EF4-FFF2-40B4-BE49-F238E27FC236}">
                <a16:creationId xmlns:a16="http://schemas.microsoft.com/office/drawing/2014/main" id="{FB84BFCA-3CD3-C5D8-1DE5-70AEE47804B2}"/>
              </a:ext>
            </a:extLst>
          </p:cNvPr>
          <p:cNvSpPr/>
          <p:nvPr/>
        </p:nvSpPr>
        <p:spPr>
          <a:xfrm>
            <a:off x="917403" y="2845224"/>
            <a:ext cx="10366968" cy="3534213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sz="1600">
              <a:solidFill>
                <a:srgbClr val="000000"/>
              </a:solidFill>
              <a:latin typeface="Pretendard Medium"/>
              <a:ea typeface="Pretendard Medium"/>
              <a:cs typeface="+mn-lt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4E250BA-B93A-4F52-CC7A-6432167F4D74}"/>
              </a:ext>
            </a:extLst>
          </p:cNvPr>
          <p:cNvGrpSpPr/>
          <p:nvPr/>
        </p:nvGrpSpPr>
        <p:grpSpPr>
          <a:xfrm rot="16200000">
            <a:off x="4129091" y="2112364"/>
            <a:ext cx="270704" cy="202838"/>
            <a:chOff x="3166727" y="3831347"/>
            <a:chExt cx="238474" cy="202838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2F0F3E4-6255-CA73-38D4-77A37F183D42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8485276E-7D1E-18BA-451B-ACA5ED14F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B04401DE-228D-ABFE-3A2B-4BA7B055EA8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DF8E15-4007-C3EE-8D71-03311DFCE92A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99A9B971-BF0E-49EB-8CED-2F1FF4B0B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0402C1A-523B-6CAF-B1E0-34E76DC031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34D61F2-292F-1E29-8FA8-6178A561BD2D}"/>
              </a:ext>
            </a:extLst>
          </p:cNvPr>
          <p:cNvSpPr/>
          <p:nvPr/>
        </p:nvSpPr>
        <p:spPr>
          <a:xfrm>
            <a:off x="920749" y="1794134"/>
            <a:ext cx="3020237" cy="882045"/>
          </a:xfrm>
          <a:prstGeom prst="roundRect">
            <a:avLst>
              <a:gd name="adj" fmla="val 8476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데이터 </a:t>
            </a:r>
            <a:r>
              <a:rPr lang="ko-KR" altLang="en-US" sz="2000" err="1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크롤링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796685CD-0E89-66B7-9130-13277929AEE4}"/>
              </a:ext>
            </a:extLst>
          </p:cNvPr>
          <p:cNvSpPr/>
          <p:nvPr/>
        </p:nvSpPr>
        <p:spPr>
          <a:xfrm>
            <a:off x="8240832" y="1794134"/>
            <a:ext cx="3041054" cy="866170"/>
          </a:xfrm>
          <a:prstGeom prst="roundRect">
            <a:avLst>
              <a:gd name="adj" fmla="val 8476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2000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벡터 </a:t>
            </a:r>
            <a:r>
              <a:rPr lang="en-US" sz="2000">
                <a:solidFill>
                  <a:srgbClr val="000000"/>
                </a:solidFill>
                <a:latin typeface="Pretendard SemiBold"/>
                <a:ea typeface="+mn-lt"/>
                <a:cs typeface="+mn-lt"/>
              </a:rPr>
              <a:t>DB</a:t>
            </a:r>
            <a:r>
              <a:rPr lang="ko-KR" sz="2000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2000">
                <a:solidFill>
                  <a:srgbClr val="000000"/>
                </a:solidFill>
                <a:latin typeface="Pretendard SemiBold"/>
                <a:ea typeface="+mn-lt"/>
                <a:cs typeface="+mn-lt"/>
              </a:rPr>
              <a:t>&amp;</a:t>
            </a:r>
            <a:r>
              <a:rPr lang="ko-KR" sz="2000">
                <a:solidFill>
                  <a:srgbClr val="000000"/>
                </a:solidFill>
                <a:latin typeface="Pretendard SemiBold"/>
                <a:ea typeface="Pretendard SemiBold"/>
                <a:cs typeface="+mn-lt"/>
              </a:rPr>
              <a:t> 프롬프트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4D8C0-7E6B-CA83-F47E-F566B0ECF0AF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RAG / LLM </a:t>
            </a:r>
            <a:r>
              <a:rPr lang="en-US" sz="28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800" err="1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전처리</a:t>
            </a:r>
            <a:endParaRPr lang="en-US" sz="2800" err="1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8AC5E-62A0-3434-4888-9C7A09B027F9}"/>
              </a:ext>
            </a:extLst>
          </p:cNvPr>
          <p:cNvSpPr txBox="1"/>
          <p:nvPr/>
        </p:nvSpPr>
        <p:spPr>
          <a:xfrm>
            <a:off x="8243454" y="3654136"/>
            <a:ext cx="2840181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Pretendard Medium"/>
                <a:ea typeface="Pretendard Medium"/>
                <a:cs typeface="Pretendard Light"/>
              </a:rPr>
              <a:t>데이터 저장</a:t>
            </a:r>
            <a:endParaRPr lang="ko-KR" dirty="0"/>
          </a:p>
          <a:p>
            <a:pPr algn="ctr"/>
            <a:endParaRPr lang="ko-KR" altLang="en-US" sz="1600">
              <a:cs typeface="Pretendard Light"/>
            </a:endParaRPr>
          </a:p>
          <a:p>
            <a:pPr algn="ctr"/>
            <a:r>
              <a:rPr lang="ko-KR" altLang="en-US" dirty="0">
                <a:cs typeface="Pretendard Light"/>
              </a:rPr>
              <a:t>가게 </a:t>
            </a:r>
            <a:r>
              <a:rPr lang="ko-KR" altLang="en-US" b="1" dirty="0">
                <a:cs typeface="Pretendard Light"/>
              </a:rPr>
              <a:t>·</a:t>
            </a:r>
            <a:r>
              <a:rPr lang="ko-KR" altLang="en-US" dirty="0">
                <a:cs typeface="Pretendard Light"/>
              </a:rPr>
              <a:t> 메뉴 </a:t>
            </a:r>
            <a:r>
              <a:rPr lang="ko-KR" b="1" dirty="0">
                <a:cs typeface="Pretendard Light"/>
              </a:rPr>
              <a:t>·</a:t>
            </a:r>
            <a:r>
              <a:rPr lang="ko-KR" altLang="en-US" dirty="0">
                <a:cs typeface="Pretendard Light"/>
              </a:rPr>
              <a:t> 리뷰</a:t>
            </a:r>
          </a:p>
          <a:p>
            <a:pPr algn="ctr"/>
            <a:endParaRPr lang="ko-KR" altLang="en-US" sz="1600">
              <a:cs typeface="Pretendard Light"/>
            </a:endParaRPr>
          </a:p>
          <a:p>
            <a:pPr algn="ctr"/>
            <a:r>
              <a:rPr lang="ko-KR" altLang="en-US" sz="1600" dirty="0">
                <a:cs typeface="Pretendard Light"/>
              </a:rPr>
              <a:t>각각의 벡터 </a:t>
            </a:r>
            <a:r>
              <a:rPr lang="ko-KR" altLang="en-US" sz="1600" dirty="0" err="1">
                <a:cs typeface="Pretendard Light"/>
              </a:rPr>
              <a:t>DB에</a:t>
            </a:r>
            <a:r>
              <a:rPr lang="ko-KR" altLang="en-US" sz="1600" dirty="0">
                <a:cs typeface="Pretendard Light"/>
              </a:rPr>
              <a:t> 저장</a:t>
            </a:r>
          </a:p>
          <a:p>
            <a:pPr algn="ctr"/>
            <a:r>
              <a:rPr lang="ko-KR" altLang="en-US" sz="1600" dirty="0">
                <a:cs typeface="Pretendard Light"/>
              </a:rPr>
              <a:t>↓</a:t>
            </a:r>
          </a:p>
          <a:p>
            <a:pPr algn="ctr"/>
            <a:r>
              <a:rPr lang="ko-KR" altLang="en-US" sz="1600" dirty="0">
                <a:cs typeface="Pretendard Light"/>
              </a:rPr>
              <a:t>검색 안정성 향상</a:t>
            </a:r>
          </a:p>
        </p:txBody>
      </p:sp>
      <p:pic>
        <p:nvPicPr>
          <p:cNvPr id="11" name="그림 10" descr="폰트, 상징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5C6DFE-DD92-C391-4887-A97AAEEC8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3" y="3702629"/>
            <a:ext cx="2012374" cy="1851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E87B20-4D58-CA95-525F-94E97DC1A2C8}"/>
              </a:ext>
            </a:extLst>
          </p:cNvPr>
          <p:cNvSpPr txBox="1"/>
          <p:nvPr/>
        </p:nvSpPr>
        <p:spPr>
          <a:xfrm>
            <a:off x="3203862" y="3680113"/>
            <a:ext cx="2840181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Pretendard Medium"/>
                <a:ea typeface="Pretendard Medium"/>
                <a:cs typeface="Pretendard Light"/>
              </a:rPr>
              <a:t>데이터 </a:t>
            </a:r>
            <a:r>
              <a:rPr lang="ko-KR" altLang="en-US" sz="2400" err="1">
                <a:latin typeface="Pretendard Medium"/>
                <a:ea typeface="Pretendard Medium"/>
                <a:cs typeface="Pretendard Light"/>
              </a:rPr>
              <a:t>청킹</a:t>
            </a:r>
            <a:endParaRPr lang="ko-KR" err="1"/>
          </a:p>
          <a:p>
            <a:pPr algn="ctr"/>
            <a:endParaRPr lang="ko-KR" altLang="en-US" sz="1600">
              <a:cs typeface="Pretendard Light"/>
            </a:endParaRPr>
          </a:p>
          <a:p>
            <a:pPr algn="ctr"/>
            <a:r>
              <a:rPr lang="ko-KR" altLang="en-US">
                <a:cs typeface="Pretendard Light"/>
              </a:rPr>
              <a:t>가게 </a:t>
            </a:r>
            <a:r>
              <a:rPr lang="ko-KR" altLang="en-US" b="1">
                <a:cs typeface="Pretendard Light"/>
              </a:rPr>
              <a:t>·</a:t>
            </a:r>
            <a:r>
              <a:rPr lang="ko-KR" altLang="en-US">
                <a:cs typeface="Pretendard Light"/>
              </a:rPr>
              <a:t> 메뉴 </a:t>
            </a:r>
            <a:r>
              <a:rPr lang="ko-KR" b="1">
                <a:cs typeface="Pretendard Light"/>
              </a:rPr>
              <a:t>·</a:t>
            </a:r>
            <a:r>
              <a:rPr lang="ko-KR" altLang="en-US">
                <a:cs typeface="Pretendard Light"/>
              </a:rPr>
              <a:t> 리뷰</a:t>
            </a:r>
          </a:p>
          <a:p>
            <a:pPr algn="ctr"/>
            <a:endParaRPr lang="ko-KR" altLang="en-US" sz="1600">
              <a:cs typeface="Pretendard Light"/>
            </a:endParaRPr>
          </a:p>
          <a:p>
            <a:pPr algn="ctr"/>
            <a:r>
              <a:rPr lang="ko-KR" altLang="en-US" sz="1600" err="1">
                <a:cs typeface="Pretendard Light"/>
              </a:rPr>
              <a:t>청크</a:t>
            </a:r>
            <a:r>
              <a:rPr lang="ko-KR" altLang="en-US" sz="1600">
                <a:cs typeface="Pretendard Light"/>
              </a:rPr>
              <a:t> 범위 각각 설정</a:t>
            </a:r>
          </a:p>
          <a:p>
            <a:pPr algn="ctr"/>
            <a:r>
              <a:rPr lang="ko-KR" altLang="en-US" sz="1600">
                <a:cs typeface="Pretendard Light"/>
              </a:rPr>
              <a:t>↓</a:t>
            </a:r>
            <a:endParaRPr lang="ko-KR"/>
          </a:p>
          <a:p>
            <a:pPr algn="ctr"/>
            <a:r>
              <a:rPr lang="ko-KR" altLang="en-US" sz="1600" err="1">
                <a:cs typeface="Pretendard Light"/>
              </a:rPr>
              <a:t>임베딩</a:t>
            </a:r>
            <a:r>
              <a:rPr lang="ko-KR" altLang="en-US" sz="1600">
                <a:cs typeface="Pretendard Light"/>
              </a:rPr>
              <a:t> &amp; 검색 효율 향상</a:t>
            </a:r>
          </a:p>
        </p:txBody>
      </p:sp>
      <p:sp>
        <p:nvSpPr>
          <p:cNvPr id="22" name="원통형 21">
            <a:extLst>
              <a:ext uri="{FF2B5EF4-FFF2-40B4-BE49-F238E27FC236}">
                <a16:creationId xmlns:a16="http://schemas.microsoft.com/office/drawing/2014/main" id="{AD451620-C319-7F06-DD14-AF77ABE44982}"/>
              </a:ext>
            </a:extLst>
          </p:cNvPr>
          <p:cNvSpPr/>
          <p:nvPr/>
        </p:nvSpPr>
        <p:spPr>
          <a:xfrm>
            <a:off x="7006937" y="3788577"/>
            <a:ext cx="801831" cy="696607"/>
          </a:xfrm>
          <a:prstGeom prst="can">
            <a:avLst/>
          </a:prstGeom>
          <a:solidFill>
            <a:srgbClr val="F2F2F2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Light"/>
              </a:rPr>
              <a:t>가게</a:t>
            </a:r>
          </a:p>
        </p:txBody>
      </p:sp>
      <p:sp>
        <p:nvSpPr>
          <p:cNvPr id="23" name="원통형 22">
            <a:extLst>
              <a:ext uri="{FF2B5EF4-FFF2-40B4-BE49-F238E27FC236}">
                <a16:creationId xmlns:a16="http://schemas.microsoft.com/office/drawing/2014/main" id="{D549A5CA-D074-C72E-094E-9757B655B1FB}"/>
              </a:ext>
            </a:extLst>
          </p:cNvPr>
          <p:cNvSpPr/>
          <p:nvPr/>
        </p:nvSpPr>
        <p:spPr>
          <a:xfrm>
            <a:off x="6496050" y="4643661"/>
            <a:ext cx="801831" cy="696607"/>
          </a:xfrm>
          <a:prstGeom prst="can">
            <a:avLst/>
          </a:prstGeom>
          <a:solidFill>
            <a:srgbClr val="F2F2F2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메뉴</a:t>
            </a:r>
            <a:endParaRPr lang="ko-KR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5" name="원통형 24">
            <a:extLst>
              <a:ext uri="{FF2B5EF4-FFF2-40B4-BE49-F238E27FC236}">
                <a16:creationId xmlns:a16="http://schemas.microsoft.com/office/drawing/2014/main" id="{4D232A38-7EF6-E5B0-3DA4-F447C12AA251}"/>
              </a:ext>
            </a:extLst>
          </p:cNvPr>
          <p:cNvSpPr/>
          <p:nvPr/>
        </p:nvSpPr>
        <p:spPr>
          <a:xfrm>
            <a:off x="7517823" y="4643663"/>
            <a:ext cx="801831" cy="696607"/>
          </a:xfrm>
          <a:prstGeom prst="can">
            <a:avLst/>
          </a:prstGeom>
          <a:solidFill>
            <a:srgbClr val="F2F2F2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리뷰</a:t>
            </a:r>
            <a:endParaRPr lang="ko-KR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3F1AE2-AB74-8A42-15E6-2688AE5D5F10}"/>
              </a:ext>
            </a:extLst>
          </p:cNvPr>
          <p:cNvCxnSpPr/>
          <p:nvPr/>
        </p:nvCxnSpPr>
        <p:spPr>
          <a:xfrm flipH="1">
            <a:off x="6089939" y="3086944"/>
            <a:ext cx="3464" cy="3037410"/>
          </a:xfrm>
          <a:prstGeom prst="straightConnector1">
            <a:avLst/>
          </a:prstGeom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06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36B03-C6B8-41A2-4A2F-5DCFA521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9">
            <a:extLst>
              <a:ext uri="{FF2B5EF4-FFF2-40B4-BE49-F238E27FC236}">
                <a16:creationId xmlns:a16="http://schemas.microsoft.com/office/drawing/2014/main" id="{FDBCD00F-2BEA-9F52-79EF-CFF8BA20FB63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8C3C2F-78F4-7948-B8A1-BEAD410F1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48" name="직선 연결선 10">
            <a:extLst>
              <a:ext uri="{FF2B5EF4-FFF2-40B4-BE49-F238E27FC236}">
                <a16:creationId xmlns:a16="http://schemas.microsoft.com/office/drawing/2014/main" id="{6E18DD76-A86C-DF16-F863-7A030F8CAEF0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E010969-D4A2-5EE9-1727-3630E87B8F48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  <a:endParaRPr lang="ko-KR" sz="28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AD89E-196C-38AE-1CD9-6CD1AA2C7B93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62" name="Rectangle 17">
            <a:extLst>
              <a:ext uri="{FF2B5EF4-FFF2-40B4-BE49-F238E27FC236}">
                <a16:creationId xmlns:a16="http://schemas.microsoft.com/office/drawing/2014/main" id="{83B474EC-26E6-5C27-44E7-4668ACE115C3}"/>
              </a:ext>
            </a:extLst>
          </p:cNvPr>
          <p:cNvSpPr/>
          <p:nvPr/>
        </p:nvSpPr>
        <p:spPr>
          <a:xfrm>
            <a:off x="4580790" y="1794134"/>
            <a:ext cx="3020237" cy="867667"/>
          </a:xfrm>
          <a:prstGeom prst="roundRect">
            <a:avLst>
              <a:gd name="adj" fmla="val 8476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ID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데이터 </a:t>
            </a:r>
            <a:r>
              <a:rPr lang="ko-KR" altLang="en-ID" sz="2000" err="1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청킹</a:t>
            </a:r>
            <a:r>
              <a:rPr lang="ko-KR" altLang="en-ID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 &amp; 저장</a:t>
            </a:r>
            <a:endParaRPr lang="ko-KR" altLang="en-ID" sz="2000" err="1">
              <a:solidFill>
                <a:srgbClr val="000000"/>
              </a:solidFill>
              <a:latin typeface="Pretendard SemiBold"/>
              <a:ea typeface="Pretendard SemiBold"/>
              <a:cs typeface="Pretendard Light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3512C4-4EC5-5A8A-0598-DF5240A99529}"/>
              </a:ext>
            </a:extLst>
          </p:cNvPr>
          <p:cNvGrpSpPr/>
          <p:nvPr/>
        </p:nvGrpSpPr>
        <p:grpSpPr>
          <a:xfrm rot="16200000">
            <a:off x="7789132" y="2128239"/>
            <a:ext cx="270704" cy="202838"/>
            <a:chOff x="3166727" y="3831347"/>
            <a:chExt cx="238474" cy="202838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963A63C-9986-5EF5-5B36-29D3B90119FF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5C920F53-6643-AD13-A397-C8A9B96D6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292968F-5108-D188-DF94-E1506BD66C7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B9CF910-FA2A-341B-8201-B27B2E6E8E0D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9EDAD7A3-D40E-5E9B-D7EF-6ED83D2149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C3BC884D-EE5B-AAAA-F2F9-83879337B25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Rectangle 17">
            <a:extLst>
              <a:ext uri="{FF2B5EF4-FFF2-40B4-BE49-F238E27FC236}">
                <a16:creationId xmlns:a16="http://schemas.microsoft.com/office/drawing/2014/main" id="{08C0DCC3-B5AF-99DB-D6C2-9886EBA78DD9}"/>
              </a:ext>
            </a:extLst>
          </p:cNvPr>
          <p:cNvSpPr/>
          <p:nvPr/>
        </p:nvSpPr>
        <p:spPr>
          <a:xfrm>
            <a:off x="8240832" y="1794134"/>
            <a:ext cx="3041054" cy="866170"/>
          </a:xfrm>
          <a:prstGeom prst="roundRect">
            <a:avLst>
              <a:gd name="adj" fmla="val 8476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벡터 </a:t>
            </a:r>
            <a:r>
              <a:rPr lang="en-US" altLang="ko-KR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DB</a:t>
            </a:r>
            <a:r>
              <a:rPr lang="ko-KR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 &amp;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 프롬프트</a:t>
            </a:r>
            <a:endParaRPr lang="ko-KR">
              <a:cs typeface="Pretendard Light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32F813D-8D67-9502-D685-78B56E6A1CBA}"/>
              </a:ext>
            </a:extLst>
          </p:cNvPr>
          <p:cNvGrpSpPr/>
          <p:nvPr/>
        </p:nvGrpSpPr>
        <p:grpSpPr>
          <a:xfrm rot="16200000">
            <a:off x="4129091" y="2112364"/>
            <a:ext cx="270704" cy="202838"/>
            <a:chOff x="3166727" y="3831347"/>
            <a:chExt cx="238474" cy="202838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6B0D7AB-1654-F2E0-E692-D876A5080F40}"/>
                </a:ext>
              </a:extLst>
            </p:cNvPr>
            <p:cNvGrpSpPr/>
            <p:nvPr/>
          </p:nvGrpSpPr>
          <p:grpSpPr>
            <a:xfrm>
              <a:off x="3166727" y="3914949"/>
              <a:ext cx="238474" cy="119236"/>
              <a:chOff x="4919315" y="3822700"/>
              <a:chExt cx="422970" cy="211485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9ACD3523-101B-CA69-4C04-143FB279A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D577FD1B-6F75-5D8D-4246-103FC29493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E76A56C-7253-E024-5973-18BE95188DAC}"/>
                </a:ext>
              </a:extLst>
            </p:cNvPr>
            <p:cNvGrpSpPr/>
            <p:nvPr/>
          </p:nvGrpSpPr>
          <p:grpSpPr>
            <a:xfrm>
              <a:off x="3166727" y="3831347"/>
              <a:ext cx="238474" cy="119236"/>
              <a:chOff x="4919315" y="3822700"/>
              <a:chExt cx="422970" cy="211485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55C7B6AD-414A-3880-502C-CE429AE3F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9315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E77D27A-AE47-6960-9BBF-4D50DF08AB3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30800" y="3822700"/>
                <a:ext cx="211485" cy="211485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173A-3C7A-FC09-BCDE-942C48544B76}"/>
              </a:ext>
            </a:extLst>
          </p:cNvPr>
          <p:cNvSpPr/>
          <p:nvPr/>
        </p:nvSpPr>
        <p:spPr>
          <a:xfrm>
            <a:off x="920749" y="1794134"/>
            <a:ext cx="3020237" cy="882045"/>
          </a:xfrm>
          <a:prstGeom prst="roundRect">
            <a:avLst>
              <a:gd name="adj" fmla="val 8476"/>
            </a:avLst>
          </a:prstGeom>
          <a:solidFill>
            <a:srgbClr val="F2F2F2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데이터 </a:t>
            </a:r>
            <a:r>
              <a:rPr lang="ko-KR" altLang="en-US" sz="2000" err="1">
                <a:solidFill>
                  <a:srgbClr val="000000"/>
                </a:solidFill>
                <a:latin typeface="Pretendard SemiBold"/>
                <a:ea typeface="Pretendard SemiBold"/>
                <a:cs typeface="Pretendard Light"/>
              </a:rPr>
              <a:t>크롤링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27BD8-76FE-6197-1F52-ABA0F618A94C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RAG / LLM </a:t>
            </a:r>
            <a:r>
              <a:rPr lang="en-US" sz="28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설계</a:t>
            </a:r>
            <a:endParaRPr lang="ko-KR" altLang="en-US" sz="28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Light"/>
              <a:ea typeface="Pretendard Light"/>
              <a:cs typeface="Pretendard ExtraBold"/>
            </a:endParaRPr>
          </a:p>
        </p:txBody>
      </p:sp>
      <p:sp>
        <p:nvSpPr>
          <p:cNvPr id="2" name="Rectangle 17">
            <a:extLst>
              <a:ext uri="{FF2B5EF4-FFF2-40B4-BE49-F238E27FC236}">
                <a16:creationId xmlns:a16="http://schemas.microsoft.com/office/drawing/2014/main" id="{35642336-6B3A-3C9E-2CB0-5BC637CD190A}"/>
              </a:ext>
            </a:extLst>
          </p:cNvPr>
          <p:cNvSpPr/>
          <p:nvPr/>
        </p:nvSpPr>
        <p:spPr>
          <a:xfrm>
            <a:off x="913796" y="2844502"/>
            <a:ext cx="10375627" cy="3525554"/>
          </a:xfrm>
          <a:prstGeom prst="roundRect">
            <a:avLst>
              <a:gd name="adj" fmla="val 2814"/>
            </a:avLst>
          </a:prstGeom>
          <a:solidFill>
            <a:srgbClr val="F2F2F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sz="160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F08B1CD-545B-6A80-7965-FBA6F99E91FF}"/>
              </a:ext>
            </a:extLst>
          </p:cNvPr>
          <p:cNvCxnSpPr/>
          <p:nvPr/>
        </p:nvCxnSpPr>
        <p:spPr>
          <a:xfrm flipH="1">
            <a:off x="6089939" y="3086944"/>
            <a:ext cx="3464" cy="3037410"/>
          </a:xfrm>
          <a:prstGeom prst="straightConnector1">
            <a:avLst/>
          </a:prstGeom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EFD2EA-1204-02A5-63E7-ACB419518FC5}"/>
              </a:ext>
            </a:extLst>
          </p:cNvPr>
          <p:cNvSpPr txBox="1"/>
          <p:nvPr/>
        </p:nvSpPr>
        <p:spPr>
          <a:xfrm>
            <a:off x="8243454" y="3654136"/>
            <a:ext cx="2840181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Pretendard Medium"/>
                <a:ea typeface="Pretendard Medium"/>
                <a:cs typeface="Pretendard Light"/>
              </a:rPr>
              <a:t>프롬프트</a:t>
            </a:r>
          </a:p>
          <a:p>
            <a:pPr algn="ctr"/>
            <a:endParaRPr lang="ko-KR" altLang="en-US" sz="1600">
              <a:cs typeface="Pretendard Light"/>
            </a:endParaRPr>
          </a:p>
          <a:p>
            <a:pPr algn="ctr"/>
            <a:r>
              <a:rPr lang="ko-KR" altLang="en-US">
                <a:cs typeface="Pretendard Light"/>
              </a:rPr>
              <a:t>의도 </a:t>
            </a:r>
            <a:r>
              <a:rPr lang="ko-KR" altLang="en-US" b="1">
                <a:cs typeface="Pretendard Light"/>
              </a:rPr>
              <a:t>·</a:t>
            </a:r>
            <a:r>
              <a:rPr lang="ko-KR" altLang="en-US">
                <a:cs typeface="Pretendard Light"/>
              </a:rPr>
              <a:t> 상태</a:t>
            </a:r>
          </a:p>
          <a:p>
            <a:pPr algn="ctr"/>
            <a:endParaRPr lang="ko-KR" altLang="en-US" sz="1600">
              <a:cs typeface="Pretendard Light"/>
            </a:endParaRPr>
          </a:p>
          <a:p>
            <a:pPr algn="ctr"/>
            <a:r>
              <a:rPr lang="ko-KR" altLang="en-US" sz="1600">
                <a:cs typeface="Pretendard Light"/>
              </a:rPr>
              <a:t>상황별 프롬프트 설정</a:t>
            </a:r>
          </a:p>
          <a:p>
            <a:pPr algn="ctr"/>
            <a:r>
              <a:rPr lang="ko-KR" altLang="en-US" sz="1600">
                <a:cs typeface="Pretendard Light"/>
              </a:rPr>
              <a:t>↓</a:t>
            </a:r>
          </a:p>
          <a:p>
            <a:pPr algn="ctr"/>
            <a:r>
              <a:rPr lang="ko-KR" altLang="en-US" sz="1600">
                <a:cs typeface="Pretendard Light"/>
              </a:rPr>
              <a:t>최적 답변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6D53A5-AFCB-8187-2F9A-261A6C144176}"/>
              </a:ext>
            </a:extLst>
          </p:cNvPr>
          <p:cNvSpPr txBox="1"/>
          <p:nvPr/>
        </p:nvSpPr>
        <p:spPr>
          <a:xfrm>
            <a:off x="3203862" y="3680113"/>
            <a:ext cx="2840181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Pretendard Medium"/>
                <a:ea typeface="Pretendard Medium"/>
                <a:cs typeface="Pretendard Light"/>
              </a:rPr>
              <a:t>벡터 DB</a:t>
            </a:r>
          </a:p>
          <a:p>
            <a:pPr algn="ctr"/>
            <a:endParaRPr lang="ko-KR" altLang="en-US" sz="1600">
              <a:cs typeface="Pretendard Light"/>
            </a:endParaRPr>
          </a:p>
          <a:p>
            <a:pPr algn="ctr"/>
            <a:r>
              <a:rPr lang="ko-KR" altLang="en-US">
                <a:cs typeface="Pretendard Light"/>
              </a:rPr>
              <a:t>의도 </a:t>
            </a:r>
            <a:r>
              <a:rPr lang="ko-KR" altLang="en-US" b="1">
                <a:cs typeface="Pretendard Light"/>
              </a:rPr>
              <a:t>·</a:t>
            </a:r>
            <a:r>
              <a:rPr lang="ko-KR" altLang="en-US">
                <a:cs typeface="Pretendard Light"/>
              </a:rPr>
              <a:t> 상태</a:t>
            </a:r>
          </a:p>
          <a:p>
            <a:pPr algn="ctr"/>
            <a:endParaRPr lang="ko-KR" altLang="en-US" sz="1600">
              <a:cs typeface="Pretendard Light"/>
            </a:endParaRPr>
          </a:p>
          <a:p>
            <a:pPr algn="ctr"/>
            <a:r>
              <a:rPr lang="ko-KR" altLang="en-US" sz="1600">
                <a:cs typeface="Pretendard Light"/>
              </a:rPr>
              <a:t>벡터 DB 조합 설계</a:t>
            </a:r>
            <a:endParaRPr lang="ko-KR">
              <a:cs typeface="Pretendard Light"/>
            </a:endParaRPr>
          </a:p>
          <a:p>
            <a:pPr algn="ctr"/>
            <a:r>
              <a:rPr lang="ko-KR" altLang="en-US" sz="1600">
                <a:cs typeface="Pretendard Light"/>
              </a:rPr>
              <a:t>↓</a:t>
            </a:r>
            <a:endParaRPr lang="ko-KR"/>
          </a:p>
          <a:p>
            <a:pPr algn="ctr"/>
            <a:r>
              <a:rPr lang="ko-KR" altLang="en-US" sz="1600">
                <a:cs typeface="Pretendard Light"/>
              </a:rPr>
              <a:t>검색 안정성 &amp; 효율 향상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68CD17-9B35-7D48-3990-42484B182C81}"/>
              </a:ext>
            </a:extLst>
          </p:cNvPr>
          <p:cNvGrpSpPr/>
          <p:nvPr/>
        </p:nvGrpSpPr>
        <p:grpSpPr>
          <a:xfrm>
            <a:off x="2644127" y="4212077"/>
            <a:ext cx="812221" cy="974420"/>
            <a:chOff x="1799937" y="4391825"/>
            <a:chExt cx="812221" cy="974420"/>
          </a:xfrm>
        </p:grpSpPr>
        <p:sp>
          <p:nvSpPr>
            <p:cNvPr id="14" name="원통형 13">
              <a:extLst>
                <a:ext uri="{FF2B5EF4-FFF2-40B4-BE49-F238E27FC236}">
                  <a16:creationId xmlns:a16="http://schemas.microsoft.com/office/drawing/2014/main" id="{1FF8E1D2-0B08-E668-4393-688B97B14BE1}"/>
                </a:ext>
              </a:extLst>
            </p:cNvPr>
            <p:cNvSpPr/>
            <p:nvPr/>
          </p:nvSpPr>
          <p:spPr>
            <a:xfrm>
              <a:off x="1799938" y="4796638"/>
              <a:ext cx="682769" cy="569607"/>
            </a:xfrm>
            <a:prstGeom prst="can">
              <a:avLst/>
            </a:prstGeom>
            <a:solidFill>
              <a:srgbClr val="F2F2F2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  <a:cs typeface="Pretendard Light"/>
              </a:endParaRPr>
            </a:p>
          </p:txBody>
        </p:sp>
        <p:sp>
          <p:nvSpPr>
            <p:cNvPr id="15" name="원통형 14">
              <a:extLst>
                <a:ext uri="{FF2B5EF4-FFF2-40B4-BE49-F238E27FC236}">
                  <a16:creationId xmlns:a16="http://schemas.microsoft.com/office/drawing/2014/main" id="{8243E558-20A3-A277-2334-0045A3011BF9}"/>
                </a:ext>
              </a:extLst>
            </p:cNvPr>
            <p:cNvSpPr/>
            <p:nvPr/>
          </p:nvSpPr>
          <p:spPr>
            <a:xfrm>
              <a:off x="1799937" y="4391825"/>
              <a:ext cx="682769" cy="545795"/>
            </a:xfrm>
            <a:prstGeom prst="can">
              <a:avLst/>
            </a:prstGeom>
            <a:solidFill>
              <a:srgbClr val="F2F2F2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/>
                </a:solidFill>
                <a:cs typeface="Pretendard Ligh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AA5355-F694-F073-D23D-0C72CFFC0EE0}"/>
                </a:ext>
              </a:extLst>
            </p:cNvPr>
            <p:cNvSpPr txBox="1"/>
            <p:nvPr/>
          </p:nvSpPr>
          <p:spPr>
            <a:xfrm>
              <a:off x="1876136" y="4565962"/>
              <a:ext cx="73602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/>
                  <a:ea typeface="Pretendard Medium"/>
                  <a:cs typeface="Pretendard Light"/>
                </a:rPr>
                <a:t>메뉴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1F6005-D780-46CE-3A0A-22AF18F594A4}"/>
                </a:ext>
              </a:extLst>
            </p:cNvPr>
            <p:cNvSpPr txBox="1"/>
            <p:nvPr/>
          </p:nvSpPr>
          <p:spPr>
            <a:xfrm>
              <a:off x="1876135" y="4996295"/>
              <a:ext cx="73602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/>
                  <a:ea typeface="Pretendard Medium"/>
                  <a:cs typeface="Pretendard Medium"/>
                </a:rPr>
                <a:t>리뷰</a:t>
              </a:r>
              <a:endParaRPr lang="ko-KR" sz="1600">
                <a:solidFill>
                  <a:schemeClr val="tx1">
                    <a:lumMod val="85000"/>
                    <a:lumOff val="15000"/>
                  </a:schemeClr>
                </a:solidFill>
                <a:cs typeface="Pretendard Light"/>
              </a:endParaRPr>
            </a:p>
          </p:txBody>
        </p:sp>
      </p:grp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D160C41F-0E1E-3CDC-2C09-F503F4D49B39}"/>
              </a:ext>
            </a:extLst>
          </p:cNvPr>
          <p:cNvSpPr/>
          <p:nvPr/>
        </p:nvSpPr>
        <p:spPr>
          <a:xfrm rot="-5400000">
            <a:off x="2172392" y="4483589"/>
            <a:ext cx="294132" cy="375159"/>
          </a:xfrm>
          <a:prstGeom prst="downArrow">
            <a:avLst/>
          </a:prstGeom>
          <a:solidFill>
            <a:srgbClr val="F2F2F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9" name="그림 28" descr="노랑, 디자인, 로고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AC77CC-2BFA-5851-A98E-9C8F04C01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06" y="3665677"/>
            <a:ext cx="1092484" cy="867380"/>
          </a:xfrm>
          <a:prstGeom prst="rect">
            <a:avLst/>
          </a:prstGeom>
          <a:ln>
            <a:noFill/>
          </a:ln>
        </p:spPr>
      </p:pic>
      <p:pic>
        <p:nvPicPr>
          <p:cNvPr id="31" name="그림 30" descr="노랑, 디자인, 로고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818E3E-F871-54E7-B245-BBE93C2C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935" y="4649527"/>
            <a:ext cx="1092484" cy="867380"/>
          </a:xfrm>
          <a:prstGeom prst="rect">
            <a:avLst/>
          </a:prstGeom>
          <a:ln>
            <a:noFill/>
          </a:ln>
        </p:spPr>
      </p:pic>
      <p:pic>
        <p:nvPicPr>
          <p:cNvPr id="32" name="그림 31" descr="노랑, 디자인, 로고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088130-9871-8DDA-492E-86DFC3BE1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629" y="4649525"/>
            <a:ext cx="1092484" cy="867380"/>
          </a:xfrm>
          <a:prstGeom prst="rect">
            <a:avLst/>
          </a:prstGeom>
          <a:ln>
            <a:noFill/>
          </a:ln>
        </p:spPr>
      </p:pic>
      <p:sp>
        <p:nvSpPr>
          <p:cNvPr id="11" name="원통형 10">
            <a:extLst>
              <a:ext uri="{FF2B5EF4-FFF2-40B4-BE49-F238E27FC236}">
                <a16:creationId xmlns:a16="http://schemas.microsoft.com/office/drawing/2014/main" id="{C1C8BCB1-B321-A961-C738-E3F4AE1BF76A}"/>
              </a:ext>
            </a:extLst>
          </p:cNvPr>
          <p:cNvSpPr/>
          <p:nvPr/>
        </p:nvSpPr>
        <p:spPr>
          <a:xfrm>
            <a:off x="1249437" y="3564518"/>
            <a:ext cx="682769" cy="569607"/>
          </a:xfrm>
          <a:prstGeom prst="can">
            <a:avLst/>
          </a:prstGeom>
          <a:solidFill>
            <a:srgbClr val="F2F2F2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Light"/>
            </a:endParaRPr>
          </a:p>
        </p:txBody>
      </p:sp>
      <p:sp>
        <p:nvSpPr>
          <p:cNvPr id="20" name="원통형 19">
            <a:extLst>
              <a:ext uri="{FF2B5EF4-FFF2-40B4-BE49-F238E27FC236}">
                <a16:creationId xmlns:a16="http://schemas.microsoft.com/office/drawing/2014/main" id="{79953290-E926-A5D6-A56A-9FDA2F760EC2}"/>
              </a:ext>
            </a:extLst>
          </p:cNvPr>
          <p:cNvSpPr/>
          <p:nvPr/>
        </p:nvSpPr>
        <p:spPr>
          <a:xfrm>
            <a:off x="1239792" y="4358871"/>
            <a:ext cx="682769" cy="569607"/>
          </a:xfrm>
          <a:prstGeom prst="can">
            <a:avLst/>
          </a:prstGeom>
          <a:solidFill>
            <a:srgbClr val="F2F2F2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/>
              </a:solidFill>
              <a:cs typeface="Pretendard Light"/>
            </a:endParaRPr>
          </a:p>
        </p:txBody>
      </p:sp>
      <p:sp>
        <p:nvSpPr>
          <p:cNvPr id="21" name="원통형 20">
            <a:extLst>
              <a:ext uri="{FF2B5EF4-FFF2-40B4-BE49-F238E27FC236}">
                <a16:creationId xmlns:a16="http://schemas.microsoft.com/office/drawing/2014/main" id="{6CCC2DB6-E7BE-7E2A-73AB-ABEBE32A68FD}"/>
              </a:ext>
            </a:extLst>
          </p:cNvPr>
          <p:cNvSpPr/>
          <p:nvPr/>
        </p:nvSpPr>
        <p:spPr>
          <a:xfrm>
            <a:off x="1239792" y="5143578"/>
            <a:ext cx="682769" cy="569607"/>
          </a:xfrm>
          <a:prstGeom prst="can">
            <a:avLst/>
          </a:prstGeom>
          <a:solidFill>
            <a:srgbClr val="F2F2F2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/>
              </a:solidFill>
              <a:cs typeface="Pretendard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9C60A0-EE3D-973F-B6B0-6705D7F076BF}"/>
              </a:ext>
            </a:extLst>
          </p:cNvPr>
          <p:cNvSpPr txBox="1"/>
          <p:nvPr/>
        </p:nvSpPr>
        <p:spPr>
          <a:xfrm>
            <a:off x="1319788" y="3753604"/>
            <a:ext cx="7360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가게</a:t>
            </a:r>
            <a:endParaRPr lang="ko-KR" sz="1600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EAC7EB-35F9-0EB3-29D4-AC1054D6C6B5}"/>
              </a:ext>
            </a:extLst>
          </p:cNvPr>
          <p:cNvSpPr txBox="1"/>
          <p:nvPr/>
        </p:nvSpPr>
        <p:spPr>
          <a:xfrm>
            <a:off x="1310142" y="4534895"/>
            <a:ext cx="7360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메뉴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3D5850-D30F-D6D4-8467-35BB4E8DAA64}"/>
              </a:ext>
            </a:extLst>
          </p:cNvPr>
          <p:cNvSpPr txBox="1"/>
          <p:nvPr/>
        </p:nvSpPr>
        <p:spPr>
          <a:xfrm>
            <a:off x="1310143" y="5316186"/>
            <a:ext cx="7360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리뷰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3274DE1-71B3-A049-D9C8-866BCF38ABAC}"/>
              </a:ext>
            </a:extLst>
          </p:cNvPr>
          <p:cNvSpPr/>
          <p:nvPr/>
        </p:nvSpPr>
        <p:spPr>
          <a:xfrm>
            <a:off x="1115026" y="3444431"/>
            <a:ext cx="924044" cy="2380526"/>
          </a:xfrm>
          <a:prstGeom prst="round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84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E8725C-E0F8-17D6-4452-2C35FE9BF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id="{8D07AC85-7541-DA19-0532-7613A332D6CD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0B7553-4961-C0C9-AAB0-FDE2E239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12" name="직선 연결선 10">
            <a:extLst>
              <a:ext uri="{FF2B5EF4-FFF2-40B4-BE49-F238E27FC236}">
                <a16:creationId xmlns:a16="http://schemas.microsoft.com/office/drawing/2014/main" id="{4ABBD4D6-9C51-7328-F74A-830522C6056A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042261-D767-8903-FB49-C305BDCBF91C}"/>
              </a:ext>
            </a:extLst>
          </p:cNvPr>
          <p:cNvGrpSpPr/>
          <p:nvPr/>
        </p:nvGrpSpPr>
        <p:grpSpPr>
          <a:xfrm>
            <a:off x="604524" y="4880858"/>
            <a:ext cx="1321085" cy="1302874"/>
            <a:chOff x="751728" y="5287835"/>
            <a:chExt cx="1321085" cy="1302874"/>
          </a:xfrm>
        </p:grpSpPr>
        <p:pic>
          <p:nvPicPr>
            <p:cNvPr id="15" name="그림 14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9F0C0B1-E162-C0C6-A0EC-E916492BC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078" t="326" r="9690" b="29642"/>
            <a:stretch>
              <a:fillRect/>
            </a:stretch>
          </p:blipFill>
          <p:spPr>
            <a:xfrm>
              <a:off x="985217" y="5287835"/>
              <a:ext cx="852231" cy="88526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A1F9ED-626C-79B3-720C-8159133F6A35}"/>
                </a:ext>
              </a:extLst>
            </p:cNvPr>
            <p:cNvSpPr txBox="1"/>
            <p:nvPr/>
          </p:nvSpPr>
          <p:spPr>
            <a:xfrm>
              <a:off x="751728" y="6252155"/>
              <a:ext cx="132108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 b="1">
                  <a:latin typeface="Pretendard Light"/>
                  <a:cs typeface="Pretendard Light"/>
                </a:rPr>
                <a:t>사용자 질의</a:t>
              </a:r>
            </a:p>
          </p:txBody>
        </p:sp>
      </p:grpSp>
      <p:pic>
        <p:nvPicPr>
          <p:cNvPr id="29" name="그림 2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519192-D740-8069-EADE-0EDF290EC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391" y="4718929"/>
            <a:ext cx="1261254" cy="154556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D60BD3-46F8-B5E8-BBD8-BBE1C5235A4A}"/>
              </a:ext>
            </a:extLst>
          </p:cNvPr>
          <p:cNvGrpSpPr/>
          <p:nvPr/>
        </p:nvGrpSpPr>
        <p:grpSpPr>
          <a:xfrm>
            <a:off x="10599440" y="4902260"/>
            <a:ext cx="912244" cy="1292482"/>
            <a:chOff x="10339668" y="5343095"/>
            <a:chExt cx="912244" cy="1292482"/>
          </a:xfrm>
        </p:grpSpPr>
        <p:pic>
          <p:nvPicPr>
            <p:cNvPr id="41" name="그림 40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D83067-05E0-1782-1B64-33696F1B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30361"/>
            <a:stretch>
              <a:fillRect/>
            </a:stretch>
          </p:blipFill>
          <p:spPr>
            <a:xfrm flipH="1">
              <a:off x="10339668" y="5343095"/>
              <a:ext cx="912244" cy="106868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552686-12B2-FF03-3CF3-B6CA961EC82E}"/>
                </a:ext>
              </a:extLst>
            </p:cNvPr>
            <p:cNvSpPr txBox="1"/>
            <p:nvPr/>
          </p:nvSpPr>
          <p:spPr>
            <a:xfrm>
              <a:off x="10448889" y="6297023"/>
              <a:ext cx="659168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600" b="1"/>
                <a:t>LLM</a:t>
              </a:r>
              <a:endParaRPr lang="ko-KR" altLang="en-US" sz="1600" b="1">
                <a:cs typeface="Pretendard Light"/>
              </a:endParaRPr>
            </a:p>
          </p:txBody>
        </p:sp>
      </p:grpSp>
      <p:sp>
        <p:nvSpPr>
          <p:cNvPr id="56" name="원통형 55">
            <a:extLst>
              <a:ext uri="{FF2B5EF4-FFF2-40B4-BE49-F238E27FC236}">
                <a16:creationId xmlns:a16="http://schemas.microsoft.com/office/drawing/2014/main" id="{DC166172-9D02-2933-7BFB-C45FA8D078EF}"/>
              </a:ext>
            </a:extLst>
          </p:cNvPr>
          <p:cNvSpPr/>
          <p:nvPr/>
        </p:nvSpPr>
        <p:spPr>
          <a:xfrm>
            <a:off x="4769480" y="3118259"/>
            <a:ext cx="642552" cy="511816"/>
          </a:xfrm>
          <a:prstGeom prst="can">
            <a:avLst/>
          </a:prstGeom>
          <a:solidFill>
            <a:srgbClr val="F2F2F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  <a:cs typeface="Pretendard Light"/>
              </a:rPr>
              <a:t>가게</a:t>
            </a:r>
          </a:p>
        </p:txBody>
      </p:sp>
      <p:sp>
        <p:nvSpPr>
          <p:cNvPr id="59" name="원통형 58">
            <a:extLst>
              <a:ext uri="{FF2B5EF4-FFF2-40B4-BE49-F238E27FC236}">
                <a16:creationId xmlns:a16="http://schemas.microsoft.com/office/drawing/2014/main" id="{928304B2-68FE-2E94-71E1-ED93C920224A}"/>
              </a:ext>
            </a:extLst>
          </p:cNvPr>
          <p:cNvSpPr/>
          <p:nvPr/>
        </p:nvSpPr>
        <p:spPr>
          <a:xfrm>
            <a:off x="5552075" y="3118259"/>
            <a:ext cx="642552" cy="511816"/>
          </a:xfrm>
          <a:prstGeom prst="can">
            <a:avLst/>
          </a:prstGeom>
          <a:solidFill>
            <a:srgbClr val="F2F2F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  <a:cs typeface="Pretendard Light"/>
              </a:rPr>
              <a:t>메뉴</a:t>
            </a:r>
          </a:p>
        </p:txBody>
      </p:sp>
      <p:sp>
        <p:nvSpPr>
          <p:cNvPr id="60" name="원통형 59">
            <a:extLst>
              <a:ext uri="{FF2B5EF4-FFF2-40B4-BE49-F238E27FC236}">
                <a16:creationId xmlns:a16="http://schemas.microsoft.com/office/drawing/2014/main" id="{9D5BAA48-658F-A117-6BD8-B9F8503D7178}"/>
              </a:ext>
            </a:extLst>
          </p:cNvPr>
          <p:cNvSpPr/>
          <p:nvPr/>
        </p:nvSpPr>
        <p:spPr>
          <a:xfrm>
            <a:off x="6334668" y="3113853"/>
            <a:ext cx="642552" cy="511816"/>
          </a:xfrm>
          <a:prstGeom prst="can">
            <a:avLst/>
          </a:prstGeom>
          <a:solidFill>
            <a:srgbClr val="F2F2F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  <a:cs typeface="Pretendard Light"/>
              </a:rPr>
              <a:t>리뷰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9860F1-3C56-3BBB-7C6A-D7F6D88335B4}"/>
              </a:ext>
            </a:extLst>
          </p:cNvPr>
          <p:cNvGrpSpPr/>
          <p:nvPr/>
        </p:nvGrpSpPr>
        <p:grpSpPr>
          <a:xfrm>
            <a:off x="683873" y="2755354"/>
            <a:ext cx="1334205" cy="1237388"/>
            <a:chOff x="865714" y="3162331"/>
            <a:chExt cx="1334205" cy="1237388"/>
          </a:xfrm>
        </p:grpSpPr>
        <p:pic>
          <p:nvPicPr>
            <p:cNvPr id="5" name="그림 4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7CD7202-4A1C-3434-999C-95D1AF25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25883"/>
            <a:stretch>
              <a:fillRect/>
            </a:stretch>
          </p:blipFill>
          <p:spPr>
            <a:xfrm>
              <a:off x="962184" y="3162331"/>
              <a:ext cx="932646" cy="896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E10368-3B81-9DE6-1DCC-721DD3687E44}"/>
                </a:ext>
              </a:extLst>
            </p:cNvPr>
            <p:cNvSpPr txBox="1"/>
            <p:nvPr/>
          </p:nvSpPr>
          <p:spPr>
            <a:xfrm>
              <a:off x="865714" y="4061165"/>
              <a:ext cx="133420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600" b="1"/>
                <a:t>NLU / FSM</a:t>
              </a:r>
              <a:endParaRPr lang="ko-KR" altLang="en-US" sz="1600" b="1">
                <a:cs typeface="Pretendard Light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0BA92A2-7EAB-4327-96E0-10FCEF74D7DA}"/>
              </a:ext>
            </a:extLst>
          </p:cNvPr>
          <p:cNvSpPr/>
          <p:nvPr/>
        </p:nvSpPr>
        <p:spPr>
          <a:xfrm>
            <a:off x="4668532" y="3034315"/>
            <a:ext cx="2394351" cy="6633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원통형 19">
            <a:extLst>
              <a:ext uri="{FF2B5EF4-FFF2-40B4-BE49-F238E27FC236}">
                <a16:creationId xmlns:a16="http://schemas.microsoft.com/office/drawing/2014/main" id="{9C769753-E994-7631-6B07-FFBC32584B60}"/>
              </a:ext>
            </a:extLst>
          </p:cNvPr>
          <p:cNvSpPr/>
          <p:nvPr/>
        </p:nvSpPr>
        <p:spPr>
          <a:xfrm>
            <a:off x="5546408" y="5291903"/>
            <a:ext cx="642552" cy="511816"/>
          </a:xfrm>
          <a:prstGeom prst="can">
            <a:avLst/>
          </a:prstGeom>
          <a:solidFill>
            <a:srgbClr val="F2F2F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  <a:cs typeface="Pretendard Light"/>
              </a:rPr>
              <a:t>리뷰</a:t>
            </a:r>
          </a:p>
        </p:txBody>
      </p:sp>
      <p:sp>
        <p:nvSpPr>
          <p:cNvPr id="23" name="원통형 22">
            <a:extLst>
              <a:ext uri="{FF2B5EF4-FFF2-40B4-BE49-F238E27FC236}">
                <a16:creationId xmlns:a16="http://schemas.microsoft.com/office/drawing/2014/main" id="{8FA97D3F-A7CE-93F6-A57C-9CB8E2DDE4CD}"/>
              </a:ext>
            </a:extLst>
          </p:cNvPr>
          <p:cNvSpPr/>
          <p:nvPr/>
        </p:nvSpPr>
        <p:spPr>
          <a:xfrm>
            <a:off x="5546407" y="4900605"/>
            <a:ext cx="642552" cy="511816"/>
          </a:xfrm>
          <a:prstGeom prst="can">
            <a:avLst/>
          </a:prstGeom>
          <a:solidFill>
            <a:srgbClr val="F2F2F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  <a:cs typeface="Pretendard Light"/>
              </a:rPr>
              <a:t>메뉴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172026-82EC-86F1-5A55-350E7624F5A4}"/>
              </a:ext>
            </a:extLst>
          </p:cNvPr>
          <p:cNvSpPr txBox="1"/>
          <p:nvPr/>
        </p:nvSpPr>
        <p:spPr>
          <a:xfrm>
            <a:off x="5229212" y="5840597"/>
            <a:ext cx="12612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 b="1">
                <a:cs typeface="Pretendard Light"/>
              </a:rPr>
              <a:t>관련</a:t>
            </a:r>
            <a:r>
              <a:rPr lang="ko-KR" altLang="en-US" sz="1600" b="1">
                <a:cs typeface="Pretendard Light"/>
              </a:rPr>
              <a:t> 벡터 DB</a:t>
            </a:r>
            <a:endParaRPr lang="ko-KR" sz="1600">
              <a:cs typeface="Pretendar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8D74F3-FDA2-77E9-68C2-116F1F1CC758}"/>
              </a:ext>
            </a:extLst>
          </p:cNvPr>
          <p:cNvSpPr txBox="1"/>
          <p:nvPr/>
        </p:nvSpPr>
        <p:spPr>
          <a:xfrm>
            <a:off x="4903342" y="3768113"/>
            <a:ext cx="18461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cs typeface="Pretendard Light"/>
              </a:rPr>
              <a:t>벡터 DB</a:t>
            </a:r>
            <a:endParaRPr lang="ko-KR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90BB07-DBF9-4D4E-C3D6-A1753B22318D}"/>
              </a:ext>
            </a:extLst>
          </p:cNvPr>
          <p:cNvGrpSpPr/>
          <p:nvPr/>
        </p:nvGrpSpPr>
        <p:grpSpPr>
          <a:xfrm>
            <a:off x="7780338" y="4706595"/>
            <a:ext cx="1404424" cy="1477619"/>
            <a:chOff x="7910224" y="5103348"/>
            <a:chExt cx="1404424" cy="1477619"/>
          </a:xfrm>
        </p:grpSpPr>
        <p:pic>
          <p:nvPicPr>
            <p:cNvPr id="33" name="그림 32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3D7EF5-548C-1841-B8CD-B00F3231B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087" t="441" r="-3097" b="27419"/>
            <a:stretch>
              <a:fillRect/>
            </a:stretch>
          </p:blipFill>
          <p:spPr>
            <a:xfrm>
              <a:off x="7949189" y="5103348"/>
              <a:ext cx="1272526" cy="112677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A1E40E-2FFD-8DD6-2286-866BA1622E2E}"/>
                </a:ext>
              </a:extLst>
            </p:cNvPr>
            <p:cNvSpPr txBox="1"/>
            <p:nvPr/>
          </p:nvSpPr>
          <p:spPr>
            <a:xfrm>
              <a:off x="7910224" y="6242413"/>
              <a:ext cx="140442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600" b="1">
                  <a:cs typeface="Pretendard Light"/>
                </a:rPr>
                <a:t>동적 프롬프트</a:t>
              </a: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7496D8F-3FBE-917D-AD0F-AE5DDA508569}"/>
              </a:ext>
            </a:extLst>
          </p:cNvPr>
          <p:cNvCxnSpPr>
            <a:cxnSpLocks/>
          </p:cNvCxnSpPr>
          <p:nvPr/>
        </p:nvCxnSpPr>
        <p:spPr>
          <a:xfrm>
            <a:off x="1782086" y="5368902"/>
            <a:ext cx="1149261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A7EDA7-914D-52D6-8778-CD8AD8F463AE}"/>
              </a:ext>
            </a:extLst>
          </p:cNvPr>
          <p:cNvCxnSpPr>
            <a:cxnSpLocks/>
          </p:cNvCxnSpPr>
          <p:nvPr/>
        </p:nvCxnSpPr>
        <p:spPr>
          <a:xfrm>
            <a:off x="4137844" y="5365787"/>
            <a:ext cx="1277703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536282-CD1D-2F55-14C5-E3F469226E0C}"/>
              </a:ext>
            </a:extLst>
          </p:cNvPr>
          <p:cNvCxnSpPr>
            <a:cxnSpLocks/>
          </p:cNvCxnSpPr>
          <p:nvPr/>
        </p:nvCxnSpPr>
        <p:spPr>
          <a:xfrm>
            <a:off x="6307340" y="5365787"/>
            <a:ext cx="1486965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C186B62-F474-8119-1AF0-CCCE364238CC}"/>
              </a:ext>
            </a:extLst>
          </p:cNvPr>
          <p:cNvCxnSpPr>
            <a:cxnSpLocks/>
          </p:cNvCxnSpPr>
          <p:nvPr/>
        </p:nvCxnSpPr>
        <p:spPr>
          <a:xfrm flipV="1">
            <a:off x="9068837" y="5357128"/>
            <a:ext cx="1409033" cy="1731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5E39AA8-DB16-DDC8-B01D-83ACF91AD137}"/>
              </a:ext>
            </a:extLst>
          </p:cNvPr>
          <p:cNvCxnSpPr>
            <a:cxnSpLocks/>
          </p:cNvCxnSpPr>
          <p:nvPr/>
        </p:nvCxnSpPr>
        <p:spPr>
          <a:xfrm flipV="1">
            <a:off x="1275007" y="4016451"/>
            <a:ext cx="0" cy="885031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C699851-C7C5-8B2F-518B-F8D658894023}"/>
              </a:ext>
            </a:extLst>
          </p:cNvPr>
          <p:cNvCxnSpPr>
            <a:cxnSpLocks/>
          </p:cNvCxnSpPr>
          <p:nvPr/>
        </p:nvCxnSpPr>
        <p:spPr>
          <a:xfrm>
            <a:off x="5860041" y="4108808"/>
            <a:ext cx="0" cy="64667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F9D3566-4F6A-F9EF-9839-776276CECC79}"/>
              </a:ext>
            </a:extLst>
          </p:cNvPr>
          <p:cNvCxnSpPr>
            <a:cxnSpLocks/>
          </p:cNvCxnSpPr>
          <p:nvPr/>
        </p:nvCxnSpPr>
        <p:spPr>
          <a:xfrm flipV="1">
            <a:off x="1819853" y="3392091"/>
            <a:ext cx="2748089" cy="865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D022A33-80E3-1B5E-E9AC-1D753492A8F5}"/>
              </a:ext>
            </a:extLst>
          </p:cNvPr>
          <p:cNvSpPr/>
          <p:nvPr/>
        </p:nvSpPr>
        <p:spPr>
          <a:xfrm>
            <a:off x="988868" y="4316846"/>
            <a:ext cx="573088" cy="295275"/>
          </a:xfrm>
          <a:prstGeom prst="round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tx1"/>
                </a:solidFill>
                <a:cs typeface="Pretendard Light"/>
              </a:rPr>
              <a:t>쿼리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4D4EB2B-391B-297C-C03D-299653E3F43C}"/>
              </a:ext>
            </a:extLst>
          </p:cNvPr>
          <p:cNvSpPr/>
          <p:nvPr/>
        </p:nvSpPr>
        <p:spPr>
          <a:xfrm>
            <a:off x="2527298" y="3228687"/>
            <a:ext cx="1144587" cy="336406"/>
          </a:xfrm>
          <a:prstGeom prst="round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tx1"/>
                </a:solidFill>
                <a:cs typeface="Pretendard Light"/>
              </a:rPr>
              <a:t>의도 + 상태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F66B657-B71C-A2D3-993E-BF5F0699F74B}"/>
              </a:ext>
            </a:extLst>
          </p:cNvPr>
          <p:cNvSpPr/>
          <p:nvPr/>
        </p:nvSpPr>
        <p:spPr>
          <a:xfrm>
            <a:off x="2036617" y="5212340"/>
            <a:ext cx="573088" cy="295275"/>
          </a:xfrm>
          <a:prstGeom prst="round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tx1"/>
                </a:solidFill>
                <a:cs typeface="Pretendard Light"/>
              </a:rPr>
              <a:t>쿼리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7C3A9D8-E2A3-593F-2952-523FCF6277F5}"/>
              </a:ext>
            </a:extLst>
          </p:cNvPr>
          <p:cNvSpPr/>
          <p:nvPr/>
        </p:nvSpPr>
        <p:spPr>
          <a:xfrm>
            <a:off x="4378179" y="5212341"/>
            <a:ext cx="747712" cy="303212"/>
          </a:xfrm>
          <a:prstGeom prst="round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tx1"/>
                </a:solidFill>
                <a:cs typeface="Pretendard Light"/>
              </a:rPr>
              <a:t>벡터화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8446228-F706-E1A9-1C45-F00FE52CEDCC}"/>
              </a:ext>
            </a:extLst>
          </p:cNvPr>
          <p:cNvCxnSpPr/>
          <p:nvPr/>
        </p:nvCxnSpPr>
        <p:spPr>
          <a:xfrm>
            <a:off x="1275007" y="2587789"/>
            <a:ext cx="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7627EA1-B04C-E12E-E132-DCC1EBA9B983}"/>
              </a:ext>
            </a:extLst>
          </p:cNvPr>
          <p:cNvCxnSpPr>
            <a:cxnSpLocks/>
          </p:cNvCxnSpPr>
          <p:nvPr/>
        </p:nvCxnSpPr>
        <p:spPr>
          <a:xfrm>
            <a:off x="1283666" y="2004241"/>
            <a:ext cx="0" cy="640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45741022-A138-242C-A1C8-75298B3155D1}"/>
              </a:ext>
            </a:extLst>
          </p:cNvPr>
          <p:cNvCxnSpPr>
            <a:cxnSpLocks/>
          </p:cNvCxnSpPr>
          <p:nvPr/>
        </p:nvCxnSpPr>
        <p:spPr>
          <a:xfrm flipH="1" flipV="1">
            <a:off x="1275007" y="1995582"/>
            <a:ext cx="71366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7245D69-D344-573E-C683-293422E480DE}"/>
              </a:ext>
            </a:extLst>
          </p:cNvPr>
          <p:cNvSpPr/>
          <p:nvPr/>
        </p:nvSpPr>
        <p:spPr>
          <a:xfrm>
            <a:off x="3748230" y="1834574"/>
            <a:ext cx="1742064" cy="362383"/>
          </a:xfrm>
          <a:prstGeom prst="round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tx1"/>
                </a:solidFill>
                <a:cs typeface="Pretendard Light"/>
              </a:rPr>
              <a:t>쿼리 + 의도 + 상태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605C9BA-7EA7-9FA0-5D77-65F40FEB92A6}"/>
              </a:ext>
            </a:extLst>
          </p:cNvPr>
          <p:cNvSpPr/>
          <p:nvPr/>
        </p:nvSpPr>
        <p:spPr>
          <a:xfrm>
            <a:off x="6560270" y="5209003"/>
            <a:ext cx="969828" cy="341185"/>
          </a:xfrm>
          <a:prstGeom prst="round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>
                <a:solidFill>
                  <a:schemeClr val="tx1"/>
                </a:solidFill>
                <a:cs typeface="Pretendard Light"/>
              </a:rPr>
              <a:t>관련정보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E9B055E-471E-307E-1F1C-0B1E7A425D3F}"/>
              </a:ext>
            </a:extLst>
          </p:cNvPr>
          <p:cNvCxnSpPr>
            <a:cxnSpLocks/>
          </p:cNvCxnSpPr>
          <p:nvPr/>
        </p:nvCxnSpPr>
        <p:spPr>
          <a:xfrm>
            <a:off x="8403612" y="1995582"/>
            <a:ext cx="7937" cy="2775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D70D9AA-FD1C-DF41-A340-4CC34FB20FEC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RAG / LLM </a:t>
            </a:r>
            <a:r>
              <a:rPr lang="en-US" sz="2800">
                <a:solidFill>
                  <a:schemeClr val="tx1"/>
                </a:solidFill>
                <a:latin typeface="Pretendard Light"/>
                <a:ea typeface="Pretendard ExtraBold"/>
                <a:cs typeface="Pretendard ExtraBold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Pretendard Light"/>
                <a:ea typeface="Pretendard Light"/>
                <a:cs typeface="Pretendard ExtraBold"/>
              </a:rPr>
              <a:t>아키텍처</a:t>
            </a:r>
            <a:endParaRPr lang="en-US" sz="28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94F99C-4284-5E7B-DC62-5C7C9F66A486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사용 모델 및 기술</a:t>
            </a:r>
            <a:endParaRPr lang="ko-KR" sz="28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062A23-FA79-A961-FC75-64F24BFA4898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03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</p:spTree>
    <p:extLst>
      <p:ext uri="{BB962C8B-B14F-4D97-AF65-F5344CB8AC3E}">
        <p14:creationId xmlns:p14="http://schemas.microsoft.com/office/powerpoint/2010/main" val="3393301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F813F8-7B87-F249-8FEB-E0E97C23C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146527-938F-6DA7-2C50-E0122AF748E6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BB6F8-D1CA-245D-B0E7-068EE17D85B5}"/>
              </a:ext>
            </a:extLst>
          </p:cNvPr>
          <p:cNvSpPr txBox="1"/>
          <p:nvPr/>
        </p:nvSpPr>
        <p:spPr>
          <a:xfrm>
            <a:off x="7134348" y="3196216"/>
            <a:ext cx="3894015" cy="441659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en-US" altLang="ko-KR">
                <a:latin typeface="검은고딕 블랙"/>
                <a:ea typeface="검은고딕 블랙"/>
                <a:cs typeface="Pretendard Black"/>
              </a:rPr>
              <a:t>04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9DBD-27A8-64C2-65A2-6DBAE3E56178}"/>
              </a:ext>
            </a:extLst>
          </p:cNvPr>
          <p:cNvSpPr txBox="1"/>
          <p:nvPr/>
        </p:nvSpPr>
        <p:spPr>
          <a:xfrm>
            <a:off x="1174750" y="887855"/>
            <a:ext cx="13763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시스템 구현</a:t>
            </a:r>
            <a:endParaRPr lang="en-US" altLang="ko-KR" sz="2400" spc="-3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78FD5-277D-17F4-A9EB-57ADBBEB74FA}"/>
              </a:ext>
            </a:extLst>
          </p:cNvPr>
          <p:cNvSpPr txBox="1"/>
          <p:nvPr/>
        </p:nvSpPr>
        <p:spPr>
          <a:xfrm>
            <a:off x="1174750" y="549275"/>
            <a:ext cx="247183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Medium"/>
                <a:ea typeface="Pretendard Medium"/>
                <a:cs typeface="Pretendard Medium"/>
              </a:rPr>
              <a:t>고령층을 위한 음성 기반 주문 서비스</a:t>
            </a:r>
            <a:endParaRPr lang="ko-KR" altLang="en-US" sz="14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C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5" name="그림 4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FE8496-3BDC-2C2C-BFDB-49672C06B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0" y="6300872"/>
            <a:ext cx="585734" cy="2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85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FD04B-3DA8-CA27-C380-7630F00C5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C5ACBEC-17EE-6207-3D38-AA6F57D5A6EB}"/>
              </a:ext>
            </a:extLst>
          </p:cNvPr>
          <p:cNvSpPr/>
          <p:nvPr/>
        </p:nvSpPr>
        <p:spPr>
          <a:xfrm>
            <a:off x="4032567" y="2589312"/>
            <a:ext cx="2199368" cy="26599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9FA015B-A6D7-A756-2801-8475A1A033B4}"/>
              </a:ext>
            </a:extLst>
          </p:cNvPr>
          <p:cNvGrpSpPr/>
          <p:nvPr/>
        </p:nvGrpSpPr>
        <p:grpSpPr>
          <a:xfrm>
            <a:off x="6994779" y="1387757"/>
            <a:ext cx="4383230" cy="5124465"/>
            <a:chOff x="7360800" y="1062123"/>
            <a:chExt cx="4462604" cy="511067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1293A7E-B0E6-7E27-26D9-6E8D17C5C219}"/>
                </a:ext>
              </a:extLst>
            </p:cNvPr>
            <p:cNvSpPr/>
            <p:nvPr/>
          </p:nvSpPr>
          <p:spPr>
            <a:xfrm>
              <a:off x="7360800" y="1062123"/>
              <a:ext cx="4462604" cy="5110670"/>
            </a:xfrm>
            <a:prstGeom prst="roundRect">
              <a:avLst>
                <a:gd name="adj" fmla="val 6736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02B4657-0531-75AC-C780-9BCFBC1FA46E}"/>
                </a:ext>
              </a:extLst>
            </p:cNvPr>
            <p:cNvSpPr/>
            <p:nvPr/>
          </p:nvSpPr>
          <p:spPr>
            <a:xfrm>
              <a:off x="7785548" y="1276642"/>
              <a:ext cx="1641123" cy="7282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b="1">
                  <a:solidFill>
                    <a:srgbClr val="000000"/>
                  </a:solidFill>
                  <a:cs typeface="Pretendard Light"/>
                </a:rPr>
                <a:t>STT</a:t>
              </a:r>
            </a:p>
            <a:p>
              <a:pPr algn="ctr"/>
              <a:r>
                <a:rPr lang="ko-KR" altLang="en-US" sz="1400" err="1">
                  <a:solidFill>
                    <a:schemeClr val="tx1"/>
                  </a:solidFill>
                </a:rPr>
                <a:t>음성→텍스트</a:t>
              </a:r>
              <a:r>
                <a:rPr lang="ko-KR" altLang="en-US" sz="1400">
                  <a:solidFill>
                    <a:schemeClr val="tx1"/>
                  </a:solidFill>
                </a:rPr>
                <a:t> 변환</a:t>
              </a:r>
              <a:endParaRPr lang="ko-KR" altLang="en-US" sz="1400">
                <a:solidFill>
                  <a:schemeClr val="tx1"/>
                </a:solidFill>
                <a:cs typeface="Pretendard Light"/>
              </a:endParaRPr>
            </a:p>
          </p:txBody>
        </p:sp>
        <p:sp>
          <p:nvSpPr>
            <p:cNvPr id="19" name="순서도: 자기 디스크 18">
              <a:extLst>
                <a:ext uri="{FF2B5EF4-FFF2-40B4-BE49-F238E27FC236}">
                  <a16:creationId xmlns:a16="http://schemas.microsoft.com/office/drawing/2014/main" id="{56661198-7193-427C-391F-D566B7749B6D}"/>
                </a:ext>
              </a:extLst>
            </p:cNvPr>
            <p:cNvSpPr/>
            <p:nvPr/>
          </p:nvSpPr>
          <p:spPr>
            <a:xfrm>
              <a:off x="10046795" y="4901145"/>
              <a:ext cx="1330034" cy="1088951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altLang="ko-KR" b="1" err="1">
                  <a:solidFill>
                    <a:srgbClr val="000000"/>
                  </a:solidFill>
                  <a:cs typeface="Pretendard Light"/>
                </a:rPr>
                <a:t>벡터</a:t>
              </a:r>
              <a:r>
                <a:rPr lang="en-US" altLang="ko-KR" b="1">
                  <a:solidFill>
                    <a:srgbClr val="000000"/>
                  </a:solidFill>
                  <a:cs typeface="Pretendard Light"/>
                </a:rPr>
                <a:t> DB</a:t>
              </a:r>
            </a:p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가게 정보 제공</a:t>
              </a:r>
              <a:endParaRPr lang="ko-KR" altLang="en-US" sz="1400">
                <a:solidFill>
                  <a:schemeClr val="tx1"/>
                </a:solidFill>
                <a:cs typeface="Pretendard Light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30E96C-DB4D-C760-B858-F61A4D105CB0}"/>
              </a:ext>
            </a:extLst>
          </p:cNvPr>
          <p:cNvGrpSpPr/>
          <p:nvPr/>
        </p:nvGrpSpPr>
        <p:grpSpPr>
          <a:xfrm>
            <a:off x="817790" y="2262874"/>
            <a:ext cx="2199368" cy="1439426"/>
            <a:chOff x="1624015" y="1875137"/>
            <a:chExt cx="2199368" cy="143942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F0D729F-06E5-79E5-2592-0A70B36FA952}"/>
                </a:ext>
              </a:extLst>
            </p:cNvPr>
            <p:cNvSpPr/>
            <p:nvPr/>
          </p:nvSpPr>
          <p:spPr>
            <a:xfrm>
              <a:off x="1624015" y="2192949"/>
              <a:ext cx="2199368" cy="11216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AB22052-A043-4A8A-D069-FCA97BAC1E83}"/>
                </a:ext>
              </a:extLst>
            </p:cNvPr>
            <p:cNvSpPr/>
            <p:nvPr/>
          </p:nvSpPr>
          <p:spPr>
            <a:xfrm>
              <a:off x="1937972" y="2398624"/>
              <a:ext cx="1596714" cy="7123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b="1">
                  <a:solidFill>
                    <a:srgbClr val="000000"/>
                  </a:solidFill>
                </a:rPr>
                <a:t>Android​</a:t>
              </a:r>
              <a:endParaRPr lang="ko-KR" altLang="en-US" sz="1400">
                <a:solidFill>
                  <a:srgbClr val="000000"/>
                </a:solidFill>
                <a:cs typeface="Pretendard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61B3A5-A7BC-B2AD-9231-2187015D513B}"/>
                </a:ext>
              </a:extLst>
            </p:cNvPr>
            <p:cNvSpPr txBox="1"/>
            <p:nvPr/>
          </p:nvSpPr>
          <p:spPr>
            <a:xfrm>
              <a:off x="1935645" y="1875137"/>
              <a:ext cx="975784" cy="4086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lIns="91440" tIns="45720" rIns="91440" bIns="45720" rtlCol="0" anchor="b">
              <a:spAutoFit/>
            </a:bodyPr>
            <a:lstStyle/>
            <a:p>
              <a:pPr algn="ctr"/>
              <a:r>
                <a:rPr lang="en-US" altLang="ko-KR"/>
                <a:t>Mobile</a:t>
              </a:r>
              <a:endParaRPr lang="ko-KR" altLang="en-US" err="1">
                <a:cs typeface="Pretendard Light"/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8DCFF46-8396-F4EE-4494-8EBDC34B6AEE}"/>
              </a:ext>
            </a:extLst>
          </p:cNvPr>
          <p:cNvSpPr/>
          <p:nvPr/>
        </p:nvSpPr>
        <p:spPr>
          <a:xfrm>
            <a:off x="4280901" y="2788827"/>
            <a:ext cx="1596714" cy="7123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solidFill>
                  <a:srgbClr val="000000"/>
                </a:solidFill>
                <a:cs typeface="Pretendard Light"/>
              </a:rPr>
              <a:t>Node.js</a:t>
            </a:r>
            <a:endParaRPr lang="ko-KR">
              <a:solidFill>
                <a:srgbClr val="00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663F15-DD8F-E0AE-B0E4-073314B8930D}"/>
              </a:ext>
            </a:extLst>
          </p:cNvPr>
          <p:cNvCxnSpPr>
            <a:cxnSpLocks/>
          </p:cNvCxnSpPr>
          <p:nvPr/>
        </p:nvCxnSpPr>
        <p:spPr>
          <a:xfrm>
            <a:off x="2728461" y="3047301"/>
            <a:ext cx="1552440" cy="246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A991C9-61BB-8658-AD3B-543F49A53767}"/>
              </a:ext>
            </a:extLst>
          </p:cNvPr>
          <p:cNvCxnSpPr>
            <a:cxnSpLocks/>
          </p:cNvCxnSpPr>
          <p:nvPr/>
        </p:nvCxnSpPr>
        <p:spPr>
          <a:xfrm>
            <a:off x="5079258" y="3501208"/>
            <a:ext cx="0" cy="441527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584CAFD-C378-B62C-598A-F54410292005}"/>
              </a:ext>
            </a:extLst>
          </p:cNvPr>
          <p:cNvCxnSpPr>
            <a:cxnSpLocks/>
          </p:cNvCxnSpPr>
          <p:nvPr/>
        </p:nvCxnSpPr>
        <p:spPr>
          <a:xfrm flipV="1">
            <a:off x="6576115" y="1965713"/>
            <a:ext cx="827395" cy="455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F60858A-83BA-594F-D6EE-67FC2F08E6DA}"/>
              </a:ext>
            </a:extLst>
          </p:cNvPr>
          <p:cNvCxnSpPr>
            <a:cxnSpLocks/>
          </p:cNvCxnSpPr>
          <p:nvPr/>
        </p:nvCxnSpPr>
        <p:spPr>
          <a:xfrm flipH="1">
            <a:off x="2725153" y="3301302"/>
            <a:ext cx="1535246" cy="2467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B82BB9-9335-6295-C61B-FC90DAF1F3D2}"/>
              </a:ext>
            </a:extLst>
          </p:cNvPr>
          <p:cNvCxnSpPr/>
          <p:nvPr/>
        </p:nvCxnSpPr>
        <p:spPr>
          <a:xfrm>
            <a:off x="6607175" y="3265488"/>
            <a:ext cx="1588" cy="2565399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95D6520-3F91-22C7-FFB7-AF2CDB3EFACB}"/>
              </a:ext>
            </a:extLst>
          </p:cNvPr>
          <p:cNvCxnSpPr>
            <a:cxnSpLocks/>
          </p:cNvCxnSpPr>
          <p:nvPr/>
        </p:nvCxnSpPr>
        <p:spPr>
          <a:xfrm flipH="1" flipV="1">
            <a:off x="5863635" y="3259525"/>
            <a:ext cx="744228" cy="4555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A99BB25-39E4-0AB7-1413-BED617CB76E8}"/>
              </a:ext>
            </a:extLst>
          </p:cNvPr>
          <p:cNvCxnSpPr>
            <a:cxnSpLocks/>
          </p:cNvCxnSpPr>
          <p:nvPr/>
        </p:nvCxnSpPr>
        <p:spPr>
          <a:xfrm flipH="1">
            <a:off x="6616698" y="5837236"/>
            <a:ext cx="815976" cy="1587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3ACD916-F98C-A2F4-3A83-ABF3C2990873}"/>
              </a:ext>
            </a:extLst>
          </p:cNvPr>
          <p:cNvCxnSpPr>
            <a:cxnSpLocks/>
          </p:cNvCxnSpPr>
          <p:nvPr/>
        </p:nvCxnSpPr>
        <p:spPr>
          <a:xfrm>
            <a:off x="6583361" y="1963737"/>
            <a:ext cx="9525" cy="1089025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ECDA0C-B8B8-5169-FE67-F8AE95FDF9AC}"/>
              </a:ext>
            </a:extLst>
          </p:cNvPr>
          <p:cNvCxnSpPr>
            <a:cxnSpLocks/>
          </p:cNvCxnSpPr>
          <p:nvPr/>
        </p:nvCxnSpPr>
        <p:spPr>
          <a:xfrm flipV="1">
            <a:off x="5876922" y="3044823"/>
            <a:ext cx="723903" cy="6350"/>
          </a:xfrm>
          <a:prstGeom prst="straightConnector1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586796E-0490-D381-D8EA-2A6445E70172}"/>
              </a:ext>
            </a:extLst>
          </p:cNvPr>
          <p:cNvCxnSpPr>
            <a:cxnSpLocks/>
          </p:cNvCxnSpPr>
          <p:nvPr/>
        </p:nvCxnSpPr>
        <p:spPr>
          <a:xfrm flipH="1">
            <a:off x="8214571" y="2334394"/>
            <a:ext cx="0" cy="512965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A03C748-B0E5-8B3B-0286-8FEF839EC0D6}"/>
              </a:ext>
            </a:extLst>
          </p:cNvPr>
          <p:cNvSpPr/>
          <p:nvPr/>
        </p:nvSpPr>
        <p:spPr>
          <a:xfrm>
            <a:off x="7405622" y="2850630"/>
            <a:ext cx="1611933" cy="730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Pretendard Light"/>
              </a:rPr>
              <a:t>NLU</a:t>
            </a:r>
            <a:endParaRPr lang="en-US" altLang="ko-KR">
              <a:solidFill>
                <a:srgbClr val="000000"/>
              </a:solidFill>
            </a:endParaRPr>
          </a:p>
          <a:p>
            <a:pPr algn="ctr"/>
            <a:r>
              <a:rPr lang="ko-KR" sz="1400">
                <a:solidFill>
                  <a:schemeClr val="tx1"/>
                </a:solidFill>
              </a:rPr>
              <a:t>의도 분석</a:t>
            </a:r>
            <a:endParaRPr lang="en-US" sz="1400">
              <a:solidFill>
                <a:srgbClr val="000000"/>
              </a:solidFill>
              <a:cs typeface="Pretendard Light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E86D46-A2AA-A280-2BA9-C9AFE8FD8460}"/>
              </a:ext>
            </a:extLst>
          </p:cNvPr>
          <p:cNvCxnSpPr>
            <a:cxnSpLocks/>
          </p:cNvCxnSpPr>
          <p:nvPr/>
        </p:nvCxnSpPr>
        <p:spPr>
          <a:xfrm flipH="1">
            <a:off x="9046573" y="5812020"/>
            <a:ext cx="585477" cy="3381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자기 디스크 56">
            <a:extLst>
              <a:ext uri="{FF2B5EF4-FFF2-40B4-BE49-F238E27FC236}">
                <a16:creationId xmlns:a16="http://schemas.microsoft.com/office/drawing/2014/main" id="{95FE700A-A80E-8DFD-7D60-94E4B0BA6400}"/>
              </a:ext>
            </a:extLst>
          </p:cNvPr>
          <p:cNvSpPr/>
          <p:nvPr/>
        </p:nvSpPr>
        <p:spPr>
          <a:xfrm>
            <a:off x="4441875" y="3943330"/>
            <a:ext cx="1306377" cy="1091890"/>
          </a:xfrm>
          <a:prstGeom prst="flowChartMagneticDisk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rgbClr val="000000"/>
                </a:solidFill>
                <a:cs typeface="Pretendard Light"/>
              </a:rPr>
              <a:t>DB</a:t>
            </a: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주문 정보 저장</a:t>
            </a:r>
            <a:endParaRPr lang="ko-KR" altLang="en-US" sz="1400">
              <a:solidFill>
                <a:schemeClr val="tx1"/>
              </a:solidFill>
              <a:cs typeface="Pretendard Light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04EC0AE-FFA4-0664-9BD0-E0D267548A0F}"/>
              </a:ext>
            </a:extLst>
          </p:cNvPr>
          <p:cNvCxnSpPr>
            <a:cxnSpLocks/>
          </p:cNvCxnSpPr>
          <p:nvPr/>
        </p:nvCxnSpPr>
        <p:spPr>
          <a:xfrm flipH="1">
            <a:off x="8230445" y="3588519"/>
            <a:ext cx="0" cy="512965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220F20-29D5-B471-7D6B-0F960C75332A}"/>
              </a:ext>
            </a:extLst>
          </p:cNvPr>
          <p:cNvSpPr/>
          <p:nvPr/>
        </p:nvSpPr>
        <p:spPr>
          <a:xfrm>
            <a:off x="7421497" y="4104755"/>
            <a:ext cx="1611933" cy="730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Pretendard Light"/>
              </a:rPr>
              <a:t>FSM​</a:t>
            </a:r>
            <a:endParaRPr lang="en-US" altLang="ko-KR">
              <a:solidFill>
                <a:srgbClr val="000000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주문 상태 관리</a:t>
            </a:r>
            <a:endParaRPr lang="en-US" sz="1400">
              <a:solidFill>
                <a:schemeClr val="tx1"/>
              </a:solidFill>
              <a:cs typeface="Pretendard Light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6CC7FB-3AB0-6296-E7FB-A0FB04C5CDDF}"/>
              </a:ext>
            </a:extLst>
          </p:cNvPr>
          <p:cNvCxnSpPr>
            <a:cxnSpLocks/>
          </p:cNvCxnSpPr>
          <p:nvPr/>
        </p:nvCxnSpPr>
        <p:spPr>
          <a:xfrm flipH="1">
            <a:off x="8246320" y="4834706"/>
            <a:ext cx="0" cy="512965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EAA12-4B9B-8562-0C96-5F00DAEB14FA}"/>
              </a:ext>
            </a:extLst>
          </p:cNvPr>
          <p:cNvSpPr/>
          <p:nvPr/>
        </p:nvSpPr>
        <p:spPr>
          <a:xfrm>
            <a:off x="7429435" y="5350943"/>
            <a:ext cx="1619870" cy="9444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Pretendard Light"/>
              </a:rPr>
              <a:t>RAG / LLM</a:t>
            </a:r>
          </a:p>
          <a:p>
            <a:pPr algn="ctr"/>
            <a:r>
              <a:rPr lang="ko-KR" altLang="en-US" sz="1400">
                <a:solidFill>
                  <a:schemeClr val="tx1"/>
                </a:solidFill>
                <a:cs typeface="Pretendard Light"/>
              </a:rPr>
              <a:t>정보 검색</a:t>
            </a:r>
          </a:p>
          <a:p>
            <a:pPr algn="ctr"/>
            <a:r>
              <a:rPr lang="ko-KR" altLang="en-US" sz="1400">
                <a:solidFill>
                  <a:schemeClr val="tx1"/>
                </a:solidFill>
                <a:cs typeface="Pretendard Light"/>
              </a:rPr>
              <a:t>답변 생성</a:t>
            </a:r>
          </a:p>
        </p:txBody>
      </p:sp>
      <p:cxnSp>
        <p:nvCxnSpPr>
          <p:cNvPr id="46" name="직선 연결선 9">
            <a:extLst>
              <a:ext uri="{FF2B5EF4-FFF2-40B4-BE49-F238E27FC236}">
                <a16:creationId xmlns:a16="http://schemas.microsoft.com/office/drawing/2014/main" id="{DE3CA5E6-CCB2-DC59-30C1-2527C413E4D5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F6A997-F271-45D4-BA47-EC6EAED3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7900F6B-C879-5B06-B18C-9D63C82A725B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시스템 구현</a:t>
            </a:r>
          </a:p>
        </p:txBody>
      </p: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6EC17ADA-0B0D-DFAF-AF70-657FA7005C76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ED2B04D-D63E-2634-9992-A7207BE5AE2D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04</a:t>
            </a:r>
            <a:endParaRPr lang="en-US" altLang="ko-KR" sz="3200" b="1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맑은 고딕"/>
              <a:ea typeface="맑은 고딕"/>
              <a:cs typeface="Pretendard Blac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74234-D3BA-306B-3E5E-11FE67848AF9}"/>
              </a:ext>
            </a:extLst>
          </p:cNvPr>
          <p:cNvSpPr txBox="1"/>
          <p:nvPr/>
        </p:nvSpPr>
        <p:spPr>
          <a:xfrm>
            <a:off x="4278029" y="2267839"/>
            <a:ext cx="1174943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altLang="ko-KR">
                <a:cs typeface="Pretendard Light"/>
              </a:rPr>
              <a:t>Backend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47193-DFB9-B37F-4440-F803167377F8}"/>
              </a:ext>
            </a:extLst>
          </p:cNvPr>
          <p:cNvSpPr txBox="1"/>
          <p:nvPr/>
        </p:nvSpPr>
        <p:spPr>
          <a:xfrm>
            <a:off x="7406575" y="1074519"/>
            <a:ext cx="1602344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altLang="ko-KR">
                <a:cs typeface="Pretendard Light"/>
              </a:rPr>
              <a:t>AI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EE8AA-17EC-EB1F-868D-11A03B843A51}"/>
              </a:ext>
            </a:extLst>
          </p:cNvPr>
          <p:cNvSpPr txBox="1"/>
          <p:nvPr/>
        </p:nvSpPr>
        <p:spPr>
          <a:xfrm>
            <a:off x="507940" y="928963"/>
            <a:ext cx="4879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시스템 구조도</a:t>
            </a:r>
            <a:endParaRPr lang="ko-KR" altLang="en-US" sz="28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60877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B73735-84D1-1C38-0023-36F29F841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amsung Galaxy S24 Ultra Titanium Gray Mock Up">
            <a:extLst>
              <a:ext uri="{FF2B5EF4-FFF2-40B4-BE49-F238E27FC236}">
                <a16:creationId xmlns:a16="http://schemas.microsoft.com/office/drawing/2014/main" id="{74F24AC3-F1DE-8078-E640-76DDDCD41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809" y="513021"/>
            <a:ext cx="3522346" cy="667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9">
            <a:extLst>
              <a:ext uri="{FF2B5EF4-FFF2-40B4-BE49-F238E27FC236}">
                <a16:creationId xmlns:a16="http://schemas.microsoft.com/office/drawing/2014/main" id="{E4B1013C-9EBC-A7DE-9DF7-1628CE963286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01EF62-68DB-D06C-6047-C2C9EB82F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779F5242-D9CA-1725-2ACF-164992EF3F3B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D92B70F-1171-BFCD-E521-12788CC1B886}"/>
              </a:ext>
            </a:extLst>
          </p:cNvPr>
          <p:cNvSpPr txBox="1"/>
          <p:nvPr/>
        </p:nvSpPr>
        <p:spPr>
          <a:xfrm>
            <a:off x="1128024" y="425519"/>
            <a:ext cx="273675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시스템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9E30-0CD3-1917-BA57-CDABD13944AE}"/>
              </a:ext>
            </a:extLst>
          </p:cNvPr>
          <p:cNvSpPr txBox="1"/>
          <p:nvPr/>
        </p:nvSpPr>
        <p:spPr>
          <a:xfrm>
            <a:off x="507940" y="945437"/>
            <a:ext cx="2151328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en-US" altLang="ko-KR" sz="2800" err="1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시연</a:t>
            </a:r>
            <a:r>
              <a:rPr lang="en-US" altLang="ko-KR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 </a:t>
            </a:r>
            <a:r>
              <a:rPr lang="en-US" altLang="ko-KR" sz="2800" err="1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영상</a:t>
            </a:r>
            <a:r>
              <a:rPr lang="en-US" altLang="ko-KR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​</a:t>
            </a:r>
            <a:endParaRPr lang="en-US" altLang="ko-KR" sz="280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/>
              </a:solidFill>
              <a:latin typeface="Pretendard SemiBold"/>
              <a:ea typeface="Pretendard ExtraBold"/>
              <a:cs typeface="Pretendard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FD322-7E4A-39A9-D439-DD1DC3DE68C5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04</a:t>
            </a:r>
            <a:endParaRPr lang="en-US" altLang="ko-KR" sz="3200" b="1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맑은 고딕"/>
              <a:ea typeface="맑은 고딕"/>
              <a:cs typeface="Pretendard Black"/>
            </a:endParaRPr>
          </a:p>
        </p:txBody>
      </p:sp>
      <p:pic>
        <p:nvPicPr>
          <p:cNvPr id="3" name="202506241108">
            <a:hlinkClick r:id="" action="ppaction://media"/>
            <a:extLst>
              <a:ext uri="{FF2B5EF4-FFF2-40B4-BE49-F238E27FC236}">
                <a16:creationId xmlns:a16="http://schemas.microsoft.com/office/drawing/2014/main" id="{A1F8C38A-D57D-DFD7-CEB6-6FDB3113E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57891" y="999270"/>
            <a:ext cx="2643949" cy="56995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199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F91328-3093-C25A-6289-86C7513C2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35EEB4-2DA7-DE65-5B81-84A0C4E7D82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8D61C-3858-7FA4-C8A8-DBE6704DA725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en-US" altLang="ko-KR">
                <a:latin typeface="검은고딕 블랙"/>
                <a:ea typeface="검은고딕 블랙"/>
                <a:cs typeface="Pretendard Black"/>
              </a:rPr>
              <a:t>05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803F1-9DB3-A4B7-1AAB-14A50049E565}"/>
              </a:ext>
            </a:extLst>
          </p:cNvPr>
          <p:cNvSpPr txBox="1"/>
          <p:nvPr/>
        </p:nvSpPr>
        <p:spPr>
          <a:xfrm>
            <a:off x="1174750" y="887855"/>
            <a:ext cx="249042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기대효과 및 활용방안</a:t>
            </a:r>
            <a:endParaRPr lang="en-US" altLang="ko-KR" sz="2400" spc="-3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644C6-66B1-9D71-79BF-D85A344F7DD0}"/>
              </a:ext>
            </a:extLst>
          </p:cNvPr>
          <p:cNvSpPr txBox="1"/>
          <p:nvPr/>
        </p:nvSpPr>
        <p:spPr>
          <a:xfrm>
            <a:off x="1174750" y="549275"/>
            <a:ext cx="247183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고령층을 위한 음성 기반 주문 서비스</a:t>
            </a:r>
          </a:p>
        </p:txBody>
      </p:sp>
      <p:pic>
        <p:nvPicPr>
          <p:cNvPr id="2" name="그림 1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87C1E1-49F8-A97B-179B-DDC7C1F0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40" y="6300872"/>
            <a:ext cx="585734" cy="2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9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9AE47D-3C3D-AA54-5175-C2E2260E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id="{61332225-F357-F59B-760A-A6353A42B9A0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10">
            <a:extLst>
              <a:ext uri="{FF2B5EF4-FFF2-40B4-BE49-F238E27FC236}">
                <a16:creationId xmlns:a16="http://schemas.microsoft.com/office/drawing/2014/main" id="{16E93166-108D-1BA2-A04E-861E7F943623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E1887C-1E1B-AF38-84AC-6034C90EE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1236CF-5313-F5BC-6825-060492455DB2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05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3C66C6-CF56-8D6B-DAD4-9047815EA41D}"/>
              </a:ext>
            </a:extLst>
          </p:cNvPr>
          <p:cNvSpPr txBox="1"/>
          <p:nvPr/>
        </p:nvSpPr>
        <p:spPr>
          <a:xfrm>
            <a:off x="1128024" y="377894"/>
            <a:ext cx="3022507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기대효과 및 활용방안</a:t>
            </a:r>
          </a:p>
        </p:txBody>
      </p:sp>
      <p:graphicFrame>
        <p:nvGraphicFramePr>
          <p:cNvPr id="90" name="Chart Placeholder 23">
            <a:extLst>
              <a:ext uri="{FF2B5EF4-FFF2-40B4-BE49-F238E27FC236}">
                <a16:creationId xmlns:a16="http://schemas.microsoft.com/office/drawing/2014/main" id="{D8354029-6EED-0718-C5DC-B241827488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840022"/>
              </p:ext>
            </p:extLst>
          </p:nvPr>
        </p:nvGraphicFramePr>
        <p:xfrm>
          <a:off x="1004568" y="1428511"/>
          <a:ext cx="6046838" cy="4867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A2B360C-C378-70B2-3597-1DFF663730E3}"/>
              </a:ext>
            </a:extLst>
          </p:cNvPr>
          <p:cNvGrpSpPr/>
          <p:nvPr/>
        </p:nvGrpSpPr>
        <p:grpSpPr>
          <a:xfrm>
            <a:off x="2999496" y="2512653"/>
            <a:ext cx="1942454" cy="1504452"/>
            <a:chOff x="2032000" y="888999"/>
            <a:chExt cx="8128000" cy="5080000"/>
          </a:xfrm>
        </p:grpSpPr>
        <p:sp>
          <p:nvSpPr>
            <p:cNvPr id="102" name="도형 101">
              <a:extLst>
                <a:ext uri="{FF2B5EF4-FFF2-40B4-BE49-F238E27FC236}">
                  <a16:creationId xmlns:a16="http://schemas.microsoft.com/office/drawing/2014/main" id="{0C5DD770-327A-145A-3CA4-63E056973599}"/>
                </a:ext>
              </a:extLst>
            </p:cNvPr>
            <p:cNvSpPr/>
            <p:nvPr/>
          </p:nvSpPr>
          <p:spPr>
            <a:xfrm>
              <a:off x="2032000" y="888999"/>
              <a:ext cx="8128000" cy="5079999"/>
            </a:xfrm>
            <a:prstGeom prst="swooshArrow">
              <a:avLst>
                <a:gd name="adj1" fmla="val 25000"/>
                <a:gd name="adj2" fmla="val 25000"/>
              </a:avLst>
            </a:prstGeom>
            <a:solidFill>
              <a:srgbClr val="FF0000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10EB0FF8-C6D6-6C07-B364-122F72B37B13}"/>
                </a:ext>
              </a:extLst>
            </p:cNvPr>
            <p:cNvSpPr/>
            <p:nvPr/>
          </p:nvSpPr>
          <p:spPr>
            <a:xfrm>
              <a:off x="3169920" y="4500879"/>
              <a:ext cx="1893824" cy="1468120"/>
            </a:xfrm>
            <a:custGeom>
              <a:avLst/>
              <a:gdLst>
                <a:gd name="connsiteX0" fmla="*/ 0 w 1893824"/>
                <a:gd name="connsiteY0" fmla="*/ 0 h 1468120"/>
                <a:gd name="connsiteX1" fmla="*/ 1893824 w 1893824"/>
                <a:gd name="connsiteY1" fmla="*/ 0 h 1468120"/>
                <a:gd name="connsiteX2" fmla="*/ 1893824 w 1893824"/>
                <a:gd name="connsiteY2" fmla="*/ 1468120 h 1468120"/>
                <a:gd name="connsiteX3" fmla="*/ 0 w 1893824"/>
                <a:gd name="connsiteY3" fmla="*/ 1468120 h 1468120"/>
                <a:gd name="connsiteX4" fmla="*/ 0 w 1893824"/>
                <a:gd name="connsiteY4" fmla="*/ 0 h 146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824" h="1468120">
                  <a:moveTo>
                    <a:pt x="0" y="0"/>
                  </a:moveTo>
                  <a:lnTo>
                    <a:pt x="1893824" y="0"/>
                  </a:lnTo>
                  <a:lnTo>
                    <a:pt x="1893824" y="1468120"/>
                  </a:lnTo>
                  <a:lnTo>
                    <a:pt x="0" y="14681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978" tIns="0" rIns="0" bIns="0" numCol="1" spcCol="1270" anchor="t" anchorCtr="0">
              <a:noAutofit/>
            </a:bodyPr>
            <a:lstStyle/>
            <a:p>
              <a:pPr marL="0" lvl="0" indent="0" algn="l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51118D38-4156-4625-F9F3-C62BCA198A86}"/>
                </a:ext>
              </a:extLst>
            </p:cNvPr>
            <p:cNvSpPr/>
            <p:nvPr/>
          </p:nvSpPr>
          <p:spPr>
            <a:xfrm>
              <a:off x="5120640" y="3205479"/>
              <a:ext cx="1950720" cy="2763519"/>
            </a:xfrm>
            <a:custGeom>
              <a:avLst/>
              <a:gdLst>
                <a:gd name="connsiteX0" fmla="*/ 0 w 1950720"/>
                <a:gd name="connsiteY0" fmla="*/ 0 h 2763519"/>
                <a:gd name="connsiteX1" fmla="*/ 1950720 w 1950720"/>
                <a:gd name="connsiteY1" fmla="*/ 0 h 2763519"/>
                <a:gd name="connsiteX2" fmla="*/ 1950720 w 1950720"/>
                <a:gd name="connsiteY2" fmla="*/ 2763519 h 2763519"/>
                <a:gd name="connsiteX3" fmla="*/ 0 w 1950720"/>
                <a:gd name="connsiteY3" fmla="*/ 2763519 h 2763519"/>
                <a:gd name="connsiteX4" fmla="*/ 0 w 1950720"/>
                <a:gd name="connsiteY4" fmla="*/ 0 h 276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0720" h="2763519">
                  <a:moveTo>
                    <a:pt x="0" y="0"/>
                  </a:moveTo>
                  <a:lnTo>
                    <a:pt x="1950720" y="0"/>
                  </a:lnTo>
                  <a:lnTo>
                    <a:pt x="1950720" y="2763519"/>
                  </a:lnTo>
                  <a:lnTo>
                    <a:pt x="0" y="276351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2422" tIns="0" rIns="0" bIns="0" numCol="1" spcCol="1270" anchor="t" anchorCtr="0">
              <a:noAutofit/>
            </a:bodyPr>
            <a:lstStyle/>
            <a:p>
              <a:pPr marL="0" lvl="0" indent="0" algn="l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700" kern="120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3CC8CDB3-1846-D3F5-058D-0B5ED3E4C1F7}"/>
                </a:ext>
              </a:extLst>
            </p:cNvPr>
            <p:cNvSpPr/>
            <p:nvPr/>
          </p:nvSpPr>
          <p:spPr>
            <a:xfrm>
              <a:off x="7437120" y="2438399"/>
              <a:ext cx="1950720" cy="3530600"/>
            </a:xfrm>
            <a:custGeom>
              <a:avLst/>
              <a:gdLst>
                <a:gd name="connsiteX0" fmla="*/ 0 w 1950720"/>
                <a:gd name="connsiteY0" fmla="*/ 0 h 3530600"/>
                <a:gd name="connsiteX1" fmla="*/ 1950720 w 1950720"/>
                <a:gd name="connsiteY1" fmla="*/ 0 h 3530600"/>
                <a:gd name="connsiteX2" fmla="*/ 1950720 w 1950720"/>
                <a:gd name="connsiteY2" fmla="*/ 3530600 h 3530600"/>
                <a:gd name="connsiteX3" fmla="*/ 0 w 1950720"/>
                <a:gd name="connsiteY3" fmla="*/ 3530600 h 3530600"/>
                <a:gd name="connsiteX4" fmla="*/ 0 w 1950720"/>
                <a:gd name="connsiteY4" fmla="*/ 0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0720" h="3530600">
                  <a:moveTo>
                    <a:pt x="0" y="0"/>
                  </a:moveTo>
                  <a:lnTo>
                    <a:pt x="1950720" y="0"/>
                  </a:lnTo>
                  <a:lnTo>
                    <a:pt x="1950720" y="3530600"/>
                  </a:lnTo>
                  <a:lnTo>
                    <a:pt x="0" y="35306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946" tIns="0" rIns="0" bIns="0" numCol="1" spcCol="1270" anchor="t" anchorCtr="0">
              <a:noAutofit/>
            </a:bodyPr>
            <a:lstStyle/>
            <a:p>
              <a:pPr marL="0" lvl="0" indent="0" algn="l" defTabSz="2000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500" kern="12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06E3D8-35F0-D2B1-9FE0-4E274AE97F10}"/>
              </a:ext>
            </a:extLst>
          </p:cNvPr>
          <p:cNvSpPr txBox="1"/>
          <p:nvPr/>
        </p:nvSpPr>
        <p:spPr>
          <a:xfrm>
            <a:off x="8234595" y="4427653"/>
            <a:ext cx="25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400"/>
              <a:t>주문 처리 시간 단축</a:t>
            </a:r>
            <a:endParaRPr lang="id-ID" altLang="ko-KR" sz="2400">
              <a:solidFill>
                <a:schemeClr val="accent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4D2140-76FD-B197-66A5-C23BC28FC12A}"/>
              </a:ext>
            </a:extLst>
          </p:cNvPr>
          <p:cNvSpPr txBox="1"/>
          <p:nvPr/>
        </p:nvSpPr>
        <p:spPr>
          <a:xfrm>
            <a:off x="8099393" y="4884854"/>
            <a:ext cx="2776856" cy="701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600"/>
              <a:t>음성만으로 주문이 가능해지면서 별도 메뉴 탐색</a:t>
            </a:r>
            <a:r>
              <a:rPr lang="en-US" altLang="ko-KR" sz="1600"/>
              <a:t>,</a:t>
            </a:r>
            <a:r>
              <a:rPr lang="ko-KR" altLang="en-US" sz="1600"/>
              <a:t>입력 과정 생략</a:t>
            </a:r>
            <a:endParaRPr lang="id-ID" altLang="ko-KR" sz="1600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7279C-CD5D-1813-C2D7-259F638E9A89}"/>
              </a:ext>
            </a:extLst>
          </p:cNvPr>
          <p:cNvSpPr txBox="1"/>
          <p:nvPr/>
        </p:nvSpPr>
        <p:spPr>
          <a:xfrm>
            <a:off x="507940" y="945437"/>
            <a:ext cx="2151328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기대효과</a:t>
            </a:r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CD7ED-6600-7E7F-15B5-F0F032B074A5}"/>
              </a:ext>
            </a:extLst>
          </p:cNvPr>
          <p:cNvSpPr txBox="1"/>
          <p:nvPr/>
        </p:nvSpPr>
        <p:spPr>
          <a:xfrm>
            <a:off x="9022950" y="3036532"/>
            <a:ext cx="84991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50</a:t>
            </a:r>
            <a:r>
              <a:rPr lang="id-ID" sz="24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%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7A5740BA-669A-AD25-3063-50F04800BD59}"/>
              </a:ext>
            </a:extLst>
          </p:cNvPr>
          <p:cNvSpPr/>
          <p:nvPr/>
        </p:nvSpPr>
        <p:spPr>
          <a:xfrm>
            <a:off x="8454455" y="2276618"/>
            <a:ext cx="1986904" cy="1986903"/>
          </a:xfrm>
          <a:prstGeom prst="donut">
            <a:avLst>
              <a:gd name="adj" fmla="val 761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막힌 원호 12">
            <a:extLst>
              <a:ext uri="{FF2B5EF4-FFF2-40B4-BE49-F238E27FC236}">
                <a16:creationId xmlns:a16="http://schemas.microsoft.com/office/drawing/2014/main" id="{B41AAA17-51C3-1024-DA16-5E57F08E55EF}"/>
              </a:ext>
            </a:extLst>
          </p:cNvPr>
          <p:cNvSpPr/>
          <p:nvPr/>
        </p:nvSpPr>
        <p:spPr>
          <a:xfrm rot="10800000">
            <a:off x="8454455" y="2276618"/>
            <a:ext cx="1986904" cy="1986903"/>
          </a:xfrm>
          <a:prstGeom prst="blockArc">
            <a:avLst>
              <a:gd name="adj1" fmla="val 5397196"/>
              <a:gd name="adj2" fmla="val 16196471"/>
              <a:gd name="adj3" fmla="val 76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0F3C4BA0-A790-B847-8447-3350D4784681}"/>
              </a:ext>
            </a:extLst>
          </p:cNvPr>
          <p:cNvSpPr/>
          <p:nvPr/>
        </p:nvSpPr>
        <p:spPr>
          <a:xfrm flipV="1">
            <a:off x="9301195" y="4042066"/>
            <a:ext cx="293422" cy="293422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23032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D5D4E-1D03-CEA5-0423-C70703B21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E017576-59B2-EB5F-3247-88A10F7B5565}"/>
              </a:ext>
            </a:extLst>
          </p:cNvPr>
          <p:cNvSpPr txBox="1"/>
          <p:nvPr/>
        </p:nvSpPr>
        <p:spPr>
          <a:xfrm>
            <a:off x="8255341" y="4759648"/>
            <a:ext cx="2716890" cy="4699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400">
                <a:solidFill>
                  <a:srgbClr val="0D0D0D"/>
                </a:solidFill>
                <a:latin typeface="Pretendard SemiBold"/>
                <a:ea typeface="Pretendard SemiBold"/>
                <a:cs typeface="Pretendard SemiBold"/>
              </a:rPr>
              <a:t>오프라인 매장 활용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883FB6-4D30-46F2-C537-28791296ECAB}"/>
              </a:ext>
            </a:extLst>
          </p:cNvPr>
          <p:cNvSpPr txBox="1"/>
          <p:nvPr/>
        </p:nvSpPr>
        <p:spPr>
          <a:xfrm>
            <a:off x="8641855" y="5480701"/>
            <a:ext cx="2192338" cy="701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6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키오스크</a:t>
            </a:r>
            <a:r>
              <a:rPr lang="en-US" altLang="ko-KR" sz="16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, </a:t>
            </a:r>
            <a:r>
              <a:rPr lang="ko-KR" altLang="en-US" sz="16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주문 태블릿 등</a:t>
            </a:r>
            <a:endParaRPr lang="en-US" altLang="ko-KR" sz="1600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6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오프라인 매장에 활용 가능</a:t>
            </a:r>
            <a:endParaRPr lang="id-ID" altLang="ko-KR" sz="1600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413B6-6610-0DD4-469E-4BE9F6773F8C}"/>
              </a:ext>
            </a:extLst>
          </p:cNvPr>
          <p:cNvSpPr txBox="1"/>
          <p:nvPr/>
        </p:nvSpPr>
        <p:spPr>
          <a:xfrm>
            <a:off x="1559227" y="4578892"/>
            <a:ext cx="197906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400" err="1">
                <a:solidFill>
                  <a:schemeClr val="accent2"/>
                </a:solidFill>
                <a:latin typeface="Pretendard SemiBold"/>
                <a:ea typeface="Pretendard SemiBold"/>
                <a:cs typeface="Pretendard SemiBold"/>
              </a:rPr>
              <a:t>스마트홈</a:t>
            </a:r>
            <a:r>
              <a:rPr lang="ko-KR" altLang="en-US" sz="2400">
                <a:solidFill>
                  <a:schemeClr val="accent2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2400">
                <a:solidFill>
                  <a:schemeClr val="accent2"/>
                </a:solidFill>
                <a:latin typeface="Pretendard SemiBold"/>
                <a:ea typeface="맑은 고딕"/>
                <a:cs typeface="Pretendard SemiBold"/>
              </a:rPr>
              <a:t>· IoT </a:t>
            </a:r>
          </a:p>
          <a:p>
            <a:pPr algn="ctr"/>
            <a:r>
              <a:rPr lang="ko-KR" altLang="en-US" sz="2400">
                <a:solidFill>
                  <a:schemeClr val="accent2"/>
                </a:solidFill>
                <a:latin typeface="Pretendard SemiBold"/>
                <a:ea typeface="Pretendard SemiBold"/>
                <a:cs typeface="Pretendard SemiBold"/>
              </a:rPr>
              <a:t>음성 비서 연동</a:t>
            </a:r>
            <a:endParaRPr lang="id-ID" altLang="ko-KR" sz="2400">
              <a:solidFill>
                <a:schemeClr val="accent2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E3051-E156-A317-257C-22CB14E3FA49}"/>
              </a:ext>
            </a:extLst>
          </p:cNvPr>
          <p:cNvSpPr txBox="1"/>
          <p:nvPr/>
        </p:nvSpPr>
        <p:spPr>
          <a:xfrm>
            <a:off x="1355744" y="5480701"/>
            <a:ext cx="2556345" cy="701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6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 (본문)"/>
                <a:ea typeface="Pretendard Light"/>
                <a:cs typeface="Pretendard Light"/>
              </a:rPr>
              <a:t>배달 앱을 직접 실행하지 않고,</a:t>
            </a:r>
            <a:endParaRPr lang="en-US" altLang="ko-KR" sz="1600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 (본문)"/>
              <a:ea typeface="Pretendard Light"/>
              <a:cs typeface="Pretendard Light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6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 (본문)"/>
                <a:ea typeface="Pretendard Light"/>
                <a:cs typeface="Pretendard Light"/>
              </a:rPr>
              <a:t>자연스러운 대화로 자동 주문</a:t>
            </a:r>
            <a:endParaRPr lang="id-ID" altLang="ko-KR" sz="1600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 (본문)"/>
              <a:ea typeface="Pretendard Light"/>
              <a:cs typeface="Pretendard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28473-3837-9C14-2119-EB9D97614C8C}"/>
              </a:ext>
            </a:extLst>
          </p:cNvPr>
          <p:cNvSpPr txBox="1"/>
          <p:nvPr/>
        </p:nvSpPr>
        <p:spPr>
          <a:xfrm>
            <a:off x="4926712" y="4575107"/>
            <a:ext cx="25197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400">
                <a:solidFill>
                  <a:schemeClr val="accent2"/>
                </a:solidFill>
                <a:latin typeface="Pretendard SemiBold"/>
                <a:ea typeface="Pretendard SemiBold"/>
                <a:cs typeface="Pretendard SemiBold"/>
              </a:rPr>
              <a:t>시각장애인 보조 플랫폼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pic>
        <p:nvPicPr>
          <p:cNvPr id="3" name="Picture 2" descr="스마트TV, 이젠 필수…“2026년 TV시장 과반 점유할 것” SA 예측 &lt; 포토 &lt; 트렌드리포트 &lt; 마켓인사이트 &lt; 기사본문 -  ITBizNews">
            <a:extLst>
              <a:ext uri="{FF2B5EF4-FFF2-40B4-BE49-F238E27FC236}">
                <a16:creationId xmlns:a16="http://schemas.microsoft.com/office/drawing/2014/main" id="{676A7A9F-5317-7F30-4480-A555F23BD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0" r="8124" b="-54"/>
          <a:stretch>
            <a:fillRect/>
          </a:stretch>
        </p:blipFill>
        <p:spPr bwMode="auto">
          <a:xfrm>
            <a:off x="1386905" y="1965653"/>
            <a:ext cx="2520000" cy="2520000"/>
          </a:xfrm>
          <a:prstGeom prst="roundRect">
            <a:avLst>
              <a:gd name="adj" fmla="val 5568"/>
            </a:avLst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3B627F-9FFF-B06B-C540-F315F4918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5" t="443" r="4075" b="2098"/>
          <a:stretch>
            <a:fillRect/>
          </a:stretch>
        </p:blipFill>
        <p:spPr>
          <a:xfrm>
            <a:off x="8478024" y="1962703"/>
            <a:ext cx="2520329" cy="2526439"/>
          </a:xfrm>
          <a:prstGeom prst="roundRect">
            <a:avLst>
              <a:gd name="adj" fmla="val 7703"/>
            </a:avLst>
          </a:prstGeom>
          <a:ln w="28575">
            <a:solidFill>
              <a:srgbClr val="FFC000"/>
            </a:solidFill>
          </a:ln>
        </p:spPr>
      </p:pic>
      <p:pic>
        <p:nvPicPr>
          <p:cNvPr id="5" name="Picture 4" descr="하늘, 의류, 사람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56AAE0-E691-B0EA-FC84-0D6A14226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29772" t="-16" r="18020" b="244"/>
          <a:stretch>
            <a:fillRect/>
          </a:stretch>
        </p:blipFill>
        <p:spPr bwMode="auto">
          <a:xfrm>
            <a:off x="4928629" y="1963490"/>
            <a:ext cx="2519240" cy="2519503"/>
          </a:xfrm>
          <a:prstGeom prst="roundRect">
            <a:avLst>
              <a:gd name="adj" fmla="val 7702"/>
            </a:avLst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9">
            <a:extLst>
              <a:ext uri="{FF2B5EF4-FFF2-40B4-BE49-F238E27FC236}">
                <a16:creationId xmlns:a16="http://schemas.microsoft.com/office/drawing/2014/main" id="{4BBB8F1D-3990-0302-89B2-797B6CF75B15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0">
            <a:extLst>
              <a:ext uri="{FF2B5EF4-FFF2-40B4-BE49-F238E27FC236}">
                <a16:creationId xmlns:a16="http://schemas.microsoft.com/office/drawing/2014/main" id="{9AF2778C-6D62-AFC1-9426-35899A26D2F7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521136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72AB50-1162-5677-7BFD-D1BB6DE9A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5A9BCBA-19D4-AD47-4566-6DAE2EC88420}"/>
              </a:ext>
            </a:extLst>
          </p:cNvPr>
          <p:cNvSpPr txBox="1"/>
          <p:nvPr/>
        </p:nvSpPr>
        <p:spPr>
          <a:xfrm>
            <a:off x="1128024" y="377894"/>
            <a:ext cx="3022507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기대효과 및 활용방안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EC729-26EB-2A17-E3FB-B183D635DBAA}"/>
              </a:ext>
            </a:extLst>
          </p:cNvPr>
          <p:cNvSpPr txBox="1"/>
          <p:nvPr/>
        </p:nvSpPr>
        <p:spPr>
          <a:xfrm>
            <a:off x="4676373" y="5480701"/>
            <a:ext cx="3056762" cy="701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600" spc="-5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음성만으로</a:t>
            </a:r>
            <a:r>
              <a:rPr lang="en-US" altLang="ko-KR" sz="16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 주문할 수 </a:t>
            </a:r>
            <a:r>
              <a:rPr lang="en-US" altLang="ko-KR" sz="1600" spc="-5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있기</a:t>
            </a:r>
            <a:r>
              <a:rPr lang="en-US" altLang="ko-KR" sz="16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1600" spc="-5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때문에</a:t>
            </a:r>
            <a:r>
              <a:rPr lang="en-US" altLang="ko-KR" sz="16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/>
                <a:ea typeface="Pretendard Light"/>
                <a:cs typeface="Pretendard Light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en-US" altLang="ko-KR" sz="1600" spc="-5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cs typeface="Pretendard Light"/>
              </a:rPr>
              <a:t>시각장애인</a:t>
            </a:r>
            <a:r>
              <a:rPr lang="en-US" altLang="ko-KR" sz="16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cs typeface="Pretendard Light"/>
              </a:rPr>
              <a:t> </a:t>
            </a:r>
            <a:r>
              <a:rPr lang="en-US" altLang="ko-KR" sz="1600" spc="-5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cs typeface="Pretendard Light"/>
              </a:rPr>
              <a:t>보조용으로</a:t>
            </a:r>
            <a:r>
              <a:rPr lang="en-US" altLang="ko-KR" sz="16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cs typeface="Pretendard Light"/>
              </a:rPr>
              <a:t> </a:t>
            </a:r>
            <a:r>
              <a:rPr lang="en-US" altLang="ko-KR" sz="1600" spc="-5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cs typeface="Pretendard Light"/>
              </a:rPr>
              <a:t>활용</a:t>
            </a:r>
            <a:r>
              <a:rPr lang="en-US" altLang="ko-KR" sz="16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cs typeface="Pretendard Light"/>
              </a:rPr>
              <a:t> </a:t>
            </a:r>
            <a:r>
              <a:rPr lang="en-US" altLang="ko-KR" sz="1600" spc="-5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cs typeface="Pretendard Light"/>
              </a:rPr>
              <a:t>가능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28B6C-9CBD-290A-F87F-587291ED4CE9}"/>
              </a:ext>
            </a:extLst>
          </p:cNvPr>
          <p:cNvSpPr txBox="1"/>
          <p:nvPr/>
        </p:nvSpPr>
        <p:spPr>
          <a:xfrm>
            <a:off x="507940" y="945437"/>
            <a:ext cx="2151328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>
              <a:defRPr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en-US" sz="2800">
                <a:solidFill>
                  <a:schemeClr val="tx1"/>
                </a:solidFill>
                <a:latin typeface="Pretendard SemiBold"/>
                <a:ea typeface="Pretendard ExtraBold"/>
                <a:cs typeface="Pretendard ExtraBold"/>
              </a:rPr>
              <a:t>활용방안</a:t>
            </a:r>
            <a:endParaRPr 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BE8E3-57F2-0C11-8550-D136C3F4FA3E}"/>
              </a:ext>
            </a:extLst>
          </p:cNvPr>
          <p:cNvSpPr txBox="1"/>
          <p:nvPr/>
        </p:nvSpPr>
        <p:spPr>
          <a:xfrm>
            <a:off x="510880" y="374523"/>
            <a:ext cx="613403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05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</p:spTree>
    <p:extLst>
      <p:ext uri="{BB962C8B-B14F-4D97-AF65-F5344CB8AC3E}">
        <p14:creationId xmlns:p14="http://schemas.microsoft.com/office/powerpoint/2010/main" val="2163561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21EA3B3-9AD9-0156-BD39-AF8793B875B9}"/>
              </a:ext>
            </a:extLst>
          </p:cNvPr>
          <p:cNvGrpSpPr/>
          <p:nvPr/>
        </p:nvGrpSpPr>
        <p:grpSpPr>
          <a:xfrm>
            <a:off x="6451600" y="1500577"/>
            <a:ext cx="2037175" cy="1195460"/>
            <a:chOff x="6096000" y="1719652"/>
            <a:chExt cx="2037175" cy="11954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AB2D32-2571-C066-AB10-684BAAA2BA07}"/>
                </a:ext>
              </a:extLst>
            </p:cNvPr>
            <p:cNvSpPr txBox="1"/>
            <p:nvPr/>
          </p:nvSpPr>
          <p:spPr>
            <a:xfrm>
              <a:off x="6765493" y="1991782"/>
              <a:ext cx="13676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/>
              <a:r>
                <a:rPr lang="ko-KR" altLang="en-US" sz="5400" spc="-5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목표</a:t>
              </a:r>
              <a:endParaRPr lang="id-ID" altLang="ko-KR" sz="54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FE3FAF-5C44-9927-9724-C168BBD34D4C}"/>
                </a:ext>
              </a:extLst>
            </p:cNvPr>
            <p:cNvSpPr txBox="1"/>
            <p:nvPr/>
          </p:nvSpPr>
          <p:spPr>
            <a:xfrm>
              <a:off x="6096000" y="1719652"/>
              <a:ext cx="190725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2400" spc="-3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우리가 지향하는</a:t>
              </a:r>
              <a:endParaRPr lang="en-US" altLang="ko-KR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4FF2B40-2D2F-63A5-5851-9407F5A9FF95}"/>
              </a:ext>
            </a:extLst>
          </p:cNvPr>
          <p:cNvSpPr/>
          <p:nvPr/>
        </p:nvSpPr>
        <p:spPr>
          <a:xfrm>
            <a:off x="5774267" y="3928533"/>
            <a:ext cx="643466" cy="3065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2" charset="-127"/>
              <a:ea typeface="맑은 고딕"/>
              <a:cs typeface="+mn-cs"/>
            </a:endParaRPr>
          </a:p>
        </p:txBody>
      </p:sp>
      <p:pic>
        <p:nvPicPr>
          <p:cNvPr id="2" name="그림 1" descr="라인, 건물, 흑백이(가) 표시된 사진&#10;&#10;자동 생성된 설명">
            <a:extLst>
              <a:ext uri="{FF2B5EF4-FFF2-40B4-BE49-F238E27FC236}">
                <a16:creationId xmlns:a16="http://schemas.microsoft.com/office/drawing/2014/main" id="{6AB23BF3-8ED8-2BA4-3900-C82E509A88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5" y="0"/>
            <a:ext cx="12188390" cy="4235450"/>
          </a:xfrm>
          <a:custGeom>
            <a:avLst/>
            <a:gdLst>
              <a:gd name="connsiteX0" fmla="*/ 0 w 12282368"/>
              <a:gd name="connsiteY0" fmla="*/ 0 h 4235450"/>
              <a:gd name="connsiteX1" fmla="*/ 12282368 w 12282368"/>
              <a:gd name="connsiteY1" fmla="*/ 0 h 4235450"/>
              <a:gd name="connsiteX2" fmla="*/ 12282368 w 12282368"/>
              <a:gd name="connsiteY2" fmla="*/ 4235450 h 4235450"/>
              <a:gd name="connsiteX3" fmla="*/ 0 w 12282368"/>
              <a:gd name="connsiteY3" fmla="*/ 4235450 h 423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2368" h="4235450">
                <a:moveTo>
                  <a:pt x="0" y="0"/>
                </a:moveTo>
                <a:lnTo>
                  <a:pt x="12282368" y="0"/>
                </a:lnTo>
                <a:lnTo>
                  <a:pt x="12282368" y="4235450"/>
                </a:lnTo>
                <a:lnTo>
                  <a:pt x="0" y="4235450"/>
                </a:ln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624139-C938-9DE1-77F4-E5751A087432}"/>
              </a:ext>
            </a:extLst>
          </p:cNvPr>
          <p:cNvSpPr/>
          <p:nvPr/>
        </p:nvSpPr>
        <p:spPr>
          <a:xfrm>
            <a:off x="0" y="9"/>
            <a:ext cx="12192000" cy="4235116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AAAD4-A7DC-C730-710F-5E009842B428}"/>
              </a:ext>
            </a:extLst>
          </p:cNvPr>
          <p:cNvSpPr txBox="1"/>
          <p:nvPr/>
        </p:nvSpPr>
        <p:spPr>
          <a:xfrm>
            <a:off x="7273493" y="1925107"/>
            <a:ext cx="1630575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atinLnBrk="0"/>
            <a:r>
              <a:rPr lang="en-US" altLang="ko-KR" sz="5400" spc="-50" err="1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ExtraBold"/>
              </a:rPr>
              <a:t>QnA</a:t>
            </a:r>
            <a:endParaRPr lang="id-ID" altLang="ko-KR" sz="5400" spc="-50">
              <a:ln>
                <a:solidFill>
                  <a:srgbClr val="000000">
                    <a:alpha val="0"/>
                  </a:srgbClr>
                </a:solidFill>
              </a:ln>
              <a:latin typeface="Pretendard ExtraBold"/>
              <a:ea typeface="Pretendard ExtraBold"/>
              <a:cs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2702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1174750" y="887855"/>
            <a:ext cx="17036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rPr>
              <a:t>주제 선정 배경</a:t>
            </a:r>
            <a:endParaRPr lang="en-US" altLang="ko-KR" sz="2400" spc="-3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1174750" y="549275"/>
            <a:ext cx="247183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Pretendard Medium"/>
                <a:ea typeface="Pretendard Medium"/>
                <a:cs typeface="Pretendard Medium"/>
              </a:rPr>
              <a:t>고령층을 위한 음성 기반 주문 서비스</a:t>
            </a:r>
            <a:endParaRPr lang="ko-KR" altLang="en-US" sz="14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C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796388" y="3196216"/>
            <a:ext cx="323197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en-US" altLang="ko-KR"/>
              <a:t>01</a:t>
            </a:r>
          </a:p>
        </p:txBody>
      </p:sp>
      <p:pic>
        <p:nvPicPr>
          <p:cNvPr id="4" name="그림 3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E2693B-B2CB-59C2-1186-4724F8DBB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0" y="6300872"/>
            <a:ext cx="585734" cy="2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41F06-EDBC-8F9B-3D7F-7A674C241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J올리브네트웍스, 찾아가는 '시니어 디지털 리터러시 교육' 펼쳐">
            <a:extLst>
              <a:ext uri="{FF2B5EF4-FFF2-40B4-BE49-F238E27FC236}">
                <a16:creationId xmlns:a16="http://schemas.microsoft.com/office/drawing/2014/main" id="{4E0D3881-A02D-9BDD-3BEC-F5B50557A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063"/>
            <a:ext cx="12192000" cy="584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EFE725A8-26A4-9834-BE36-3094E6AAEC01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D74F51BE-6452-16E7-2F18-99F16DA4AF37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433824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D177B1-8C02-6216-45B7-DFB63CFF01FE}"/>
              </a:ext>
            </a:extLst>
          </p:cNvPr>
          <p:cNvSpPr txBox="1"/>
          <p:nvPr/>
        </p:nvSpPr>
        <p:spPr>
          <a:xfrm>
            <a:off x="7618453" y="6488668"/>
            <a:ext cx="45025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err="1"/>
              <a:t>파이넨셜</a:t>
            </a:r>
            <a:r>
              <a:rPr lang="ko-KR" altLang="en-US" sz="1050"/>
              <a:t> 경제 </a:t>
            </a:r>
            <a:r>
              <a:rPr lang="en-US" altLang="ko-KR" sz="1050"/>
              <a:t>/ </a:t>
            </a:r>
            <a:r>
              <a:rPr lang="ko-KR" altLang="en-US" sz="1050"/>
              <a:t>강인아</a:t>
            </a:r>
            <a:r>
              <a:rPr lang="en-US" altLang="ko-KR" sz="1050"/>
              <a:t>,</a:t>
            </a:r>
            <a:r>
              <a:rPr lang="ko-KR" altLang="en-US" sz="1050"/>
              <a:t> </a:t>
            </a:r>
            <a:r>
              <a:rPr lang="ko-KR" altLang="en-US" sz="1050" err="1"/>
              <a:t>한림미디어랩</a:t>
            </a:r>
            <a:r>
              <a:rPr lang="ko-KR" altLang="en-US" sz="1050"/>
              <a:t> </a:t>
            </a:r>
            <a:r>
              <a:rPr lang="en-US" altLang="ko-KR" sz="1050"/>
              <a:t>The H(http://www.hallymmedialab.com)</a:t>
            </a:r>
            <a:endParaRPr lang="ko-KR" altLang="en-US" sz="105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45D0C6-D575-CC90-3D3A-5536550B1A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2807" y="2190082"/>
            <a:ext cx="7128870" cy="61958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E5791D-1BE7-E309-8EE6-E0967F41F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9" y="3782205"/>
            <a:ext cx="11877702" cy="85054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그림 1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63521A-9EC1-B75E-99CE-0827394F9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8D951-20C2-8AB7-8D5B-6D20A00754F6}"/>
              </a:ext>
            </a:extLst>
          </p:cNvPr>
          <p:cNvSpPr txBox="1"/>
          <p:nvPr/>
        </p:nvSpPr>
        <p:spPr>
          <a:xfrm>
            <a:off x="1064524" y="417581"/>
            <a:ext cx="1927131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주제선정 </a:t>
            </a: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배경</a:t>
            </a:r>
            <a:endParaRPr lang="en-US" altLang="en-US" sz="2800" b="1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20F4E7-A37D-04DE-D8FA-174664D19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963" y="4743468"/>
            <a:ext cx="4677428" cy="40963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36BAD4-97FF-24C7-D808-F4CBF98AE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529" y="3031365"/>
            <a:ext cx="6236025" cy="43280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4C0090-80DA-9E00-D574-B504597E8F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016" y="5418853"/>
            <a:ext cx="4677428" cy="86216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9BFC3-41A3-EEB9-C66D-731D9F70031C}"/>
              </a:ext>
            </a:extLst>
          </p:cNvPr>
          <p:cNvSpPr txBox="1"/>
          <p:nvPr/>
        </p:nvSpPr>
        <p:spPr>
          <a:xfrm>
            <a:off x="510881" y="374522"/>
            <a:ext cx="71354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01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C546A-99DE-896E-AE43-73D13D31871C}"/>
              </a:ext>
            </a:extLst>
          </p:cNvPr>
          <p:cNvSpPr/>
          <p:nvPr/>
        </p:nvSpPr>
        <p:spPr>
          <a:xfrm>
            <a:off x="2378530" y="3025496"/>
            <a:ext cx="1789823" cy="399380"/>
          </a:xfrm>
          <a:prstGeom prst="rect">
            <a:avLst/>
          </a:prstGeom>
          <a:solidFill>
            <a:schemeClr val="accent5">
              <a:alpha val="22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863487-EB17-2E38-403E-C5308A6D6865}"/>
              </a:ext>
            </a:extLst>
          </p:cNvPr>
          <p:cNvSpPr/>
          <p:nvPr/>
        </p:nvSpPr>
        <p:spPr>
          <a:xfrm>
            <a:off x="8026014" y="3931626"/>
            <a:ext cx="1994783" cy="553594"/>
          </a:xfrm>
          <a:prstGeom prst="rect">
            <a:avLst/>
          </a:prstGeom>
          <a:solidFill>
            <a:schemeClr val="accent5">
              <a:alpha val="26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4F6F1D-9B47-8990-CC36-F0B6E4A08252}"/>
              </a:ext>
            </a:extLst>
          </p:cNvPr>
          <p:cNvSpPr/>
          <p:nvPr/>
        </p:nvSpPr>
        <p:spPr>
          <a:xfrm>
            <a:off x="6096000" y="4794595"/>
            <a:ext cx="1200912" cy="316962"/>
          </a:xfrm>
          <a:prstGeom prst="rect">
            <a:avLst/>
          </a:prstGeom>
          <a:solidFill>
            <a:schemeClr val="accent5">
              <a:alpha val="22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E0457F-3FD9-BA98-8E6B-A2283A9C9F92}"/>
              </a:ext>
            </a:extLst>
          </p:cNvPr>
          <p:cNvSpPr/>
          <p:nvPr/>
        </p:nvSpPr>
        <p:spPr>
          <a:xfrm>
            <a:off x="4996758" y="2209470"/>
            <a:ext cx="2377436" cy="580808"/>
          </a:xfrm>
          <a:prstGeom prst="rect">
            <a:avLst/>
          </a:prstGeom>
          <a:solidFill>
            <a:schemeClr val="accent5">
              <a:alpha val="22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2C3D44-A721-CADF-DE6D-DE9AB02D4E1A}"/>
              </a:ext>
            </a:extLst>
          </p:cNvPr>
          <p:cNvSpPr/>
          <p:nvPr/>
        </p:nvSpPr>
        <p:spPr>
          <a:xfrm>
            <a:off x="2746533" y="5431786"/>
            <a:ext cx="2022112" cy="418151"/>
          </a:xfrm>
          <a:prstGeom prst="rect">
            <a:avLst/>
          </a:prstGeom>
          <a:solidFill>
            <a:schemeClr val="accent5">
              <a:alpha val="22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3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48101-6791-7585-B98E-D4159A5A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843BC4-24E3-7DE7-7820-C25BAC4AF866}"/>
              </a:ext>
            </a:extLst>
          </p:cNvPr>
          <p:cNvSpPr txBox="1"/>
          <p:nvPr/>
        </p:nvSpPr>
        <p:spPr>
          <a:xfrm>
            <a:off x="1064524" y="417581"/>
            <a:ext cx="1927131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주제선정 </a:t>
            </a: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배경</a:t>
            </a:r>
            <a:endParaRPr lang="en-US" altLang="en-US" sz="2800" b="1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8" name="직선 연결선 9">
            <a:extLst>
              <a:ext uri="{FF2B5EF4-FFF2-40B4-BE49-F238E27FC236}">
                <a16:creationId xmlns:a16="http://schemas.microsoft.com/office/drawing/2014/main" id="{A7283FBE-65D7-1495-623C-9D3571CC001B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438259-0FFA-B839-11DE-2588E5DA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25" name="직선 연결선 10">
            <a:extLst>
              <a:ext uri="{FF2B5EF4-FFF2-40B4-BE49-F238E27FC236}">
                <a16:creationId xmlns:a16="http://schemas.microsoft.com/office/drawing/2014/main" id="{5E841D86-0714-8048-D52B-C4EF708F1B44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433824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359796C-BA06-B0B9-6334-B503266155F1}"/>
              </a:ext>
            </a:extLst>
          </p:cNvPr>
          <p:cNvSpPr txBox="1"/>
          <p:nvPr/>
        </p:nvSpPr>
        <p:spPr>
          <a:xfrm>
            <a:off x="510881" y="374522"/>
            <a:ext cx="71354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01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ED9810B-343E-CF8C-AED4-0D5947F6F089}"/>
              </a:ext>
            </a:extLst>
          </p:cNvPr>
          <p:cNvSpPr/>
          <p:nvPr/>
        </p:nvSpPr>
        <p:spPr>
          <a:xfrm>
            <a:off x="1140035" y="2505193"/>
            <a:ext cx="2609850" cy="26098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0CF84352-A1CE-CE7B-B6FC-AC079849643D}"/>
              </a:ext>
            </a:extLst>
          </p:cNvPr>
          <p:cNvSpPr/>
          <p:nvPr/>
        </p:nvSpPr>
        <p:spPr>
          <a:xfrm rot="5400000" flipH="1">
            <a:off x="1035260" y="2400418"/>
            <a:ext cx="2819400" cy="2819400"/>
          </a:xfrm>
          <a:prstGeom prst="blockArc">
            <a:avLst>
              <a:gd name="adj1" fmla="val 19910066"/>
              <a:gd name="adj2" fmla="val 7065"/>
              <a:gd name="adj3" fmla="val 761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61CEA0-EC68-2ADB-792E-32A7179F0A0F}"/>
              </a:ext>
            </a:extLst>
          </p:cNvPr>
          <p:cNvGrpSpPr/>
          <p:nvPr/>
        </p:nvGrpSpPr>
        <p:grpSpPr>
          <a:xfrm>
            <a:off x="1864352" y="3314309"/>
            <a:ext cx="1161216" cy="986745"/>
            <a:chOff x="2111763" y="3805833"/>
            <a:chExt cx="1161216" cy="9867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F32D8-DEF2-D519-C963-76C51A0A0434}"/>
                </a:ext>
              </a:extLst>
            </p:cNvPr>
            <p:cNvSpPr txBox="1"/>
            <p:nvPr/>
          </p:nvSpPr>
          <p:spPr>
            <a:xfrm>
              <a:off x="2111763" y="3805833"/>
              <a:ext cx="1161216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ko-KR" sz="4000" b="1" spc="-3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맑은 고딕"/>
                  <a:ea typeface="맑은 고딕"/>
                  <a:cs typeface="Pretendard Black" panose="02000A03000000020004" pitchFamily="50" charset="-127"/>
                </a:rPr>
                <a:t>7.7%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B7C54-1E87-3CFA-64CE-5E36D37E4447}"/>
                </a:ext>
              </a:extLst>
            </p:cNvPr>
            <p:cNvSpPr txBox="1"/>
            <p:nvPr/>
          </p:nvSpPr>
          <p:spPr>
            <a:xfrm>
              <a:off x="2305726" y="4421386"/>
              <a:ext cx="869469" cy="371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800" b="1" spc="-2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Pretendard ExtraBold" panose="02000903000000020004" pitchFamily="2" charset="-127"/>
                </a:rPr>
                <a:t>고령층</a:t>
              </a:r>
              <a:endParaRPr lang="en-US" altLang="ko-KR" sz="1800" b="1" spc="-20">
                <a:ln>
                  <a:solidFill>
                    <a:srgbClr val="000000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C97BB1-55DF-A761-EA35-00620EF01D45}"/>
              </a:ext>
            </a:extLst>
          </p:cNvPr>
          <p:cNvSpPr txBox="1"/>
          <p:nvPr/>
        </p:nvSpPr>
        <p:spPr>
          <a:xfrm>
            <a:off x="731558" y="5221137"/>
            <a:ext cx="356768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>
                <a:ea typeface="Pretendard Light"/>
              </a:rPr>
              <a:t>서울디지털재단 </a:t>
            </a:r>
            <a:r>
              <a:rPr lang="en-US" altLang="ko-KR" sz="1200">
                <a:ea typeface="맑은 고딕"/>
              </a:rPr>
              <a:t>- 2023 </a:t>
            </a:r>
            <a:r>
              <a:rPr lang="ko-KR" altLang="en-US" sz="1200">
                <a:ea typeface="Pretendard Light"/>
              </a:rPr>
              <a:t>서울시민 디지털 역량 실태조사</a:t>
            </a:r>
            <a:endParaRPr lang="ko-KR" altLang="en-US" sz="1200">
              <a:ea typeface="Pretendard Light"/>
              <a:cs typeface="Pretendard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A6689-BE5D-3159-7987-2B3280049EFE}"/>
              </a:ext>
            </a:extLst>
          </p:cNvPr>
          <p:cNvSpPr txBox="1"/>
          <p:nvPr/>
        </p:nvSpPr>
        <p:spPr>
          <a:xfrm>
            <a:off x="711448" y="1412283"/>
            <a:ext cx="3563201" cy="7407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2000" b="1" spc="-2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/>
                <a:ea typeface="Pretendard Medium"/>
                <a:cs typeface="Pretendard ExtraBold"/>
              </a:rPr>
              <a:t>서울시 7</a:t>
            </a:r>
            <a:r>
              <a:rPr lang="en-US" altLang="ko-KR" sz="2000" b="1" spc="-2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/>
                <a:ea typeface="맑은 고딕"/>
                <a:cs typeface="Pretendard ExtraBold"/>
              </a:rPr>
              <a:t>0</a:t>
            </a:r>
            <a:r>
              <a:rPr lang="ko-KR" altLang="en-US" sz="2000" b="1" spc="-2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/>
                <a:ea typeface="Pretendard Medium"/>
                <a:cs typeface="Pretendard ExtraBold"/>
              </a:rPr>
              <a:t>세 이상 고령층의 </a:t>
            </a:r>
            <a:endParaRPr lang="en-US" altLang="ko-KR" sz="2000" b="1" spc="-20">
              <a:ln>
                <a:solidFill>
                  <a:srgbClr val="000000">
                    <a:alpha val="0"/>
                  </a:srgbClr>
                </a:solidFill>
              </a:ln>
              <a:latin typeface="Pretendard Medium"/>
              <a:ea typeface="Pretendard Medium"/>
              <a:cs typeface="Pretendard ExtraBold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000" b="1" spc="-2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/>
                <a:ea typeface="Pretendard Medium"/>
                <a:cs typeface="Pretendard ExtraBold"/>
              </a:rPr>
              <a:t>음식 배달 앱 이용 </a:t>
            </a:r>
            <a:r>
              <a:rPr lang="ko-KR" altLang="en-US" sz="2000" b="1" spc="-20" err="1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/>
                <a:ea typeface="Pretendard Medium"/>
                <a:cs typeface="Pretendard ExtraBold"/>
              </a:rPr>
              <a:t>경험률</a:t>
            </a:r>
            <a:endParaRPr lang="en-US" altLang="ko-KR" sz="2000" b="1" spc="-20">
              <a:ln>
                <a:solidFill>
                  <a:srgbClr val="000000">
                    <a:alpha val="0"/>
                  </a:srgbClr>
                </a:solidFill>
              </a:ln>
              <a:latin typeface="Pretendard Medium"/>
              <a:ea typeface="Pretendard Medium"/>
              <a:cs typeface="Pretendard Extra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BE109F-5282-DDA9-C6A2-B117EF1240AB}"/>
              </a:ext>
            </a:extLst>
          </p:cNvPr>
          <p:cNvSpPr txBox="1"/>
          <p:nvPr/>
        </p:nvSpPr>
        <p:spPr>
          <a:xfrm>
            <a:off x="5936702" y="1995323"/>
            <a:ext cx="2676853" cy="11988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5E87BD-F2A4-CD95-E9A7-8817E1ACDC3B}"/>
              </a:ext>
            </a:extLst>
          </p:cNvPr>
          <p:cNvSpPr txBox="1"/>
          <p:nvPr/>
        </p:nvSpPr>
        <p:spPr>
          <a:xfrm>
            <a:off x="4370078" y="2400417"/>
            <a:ext cx="691822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ea typeface="+mn-lt"/>
                <a:cs typeface="+mn-lt"/>
              </a:rPr>
              <a:t>낮은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이용률</a:t>
            </a:r>
            <a:r>
              <a:rPr lang="en-US" altLang="ko-KR" sz="2000" b="1">
                <a:ea typeface="+mn-lt"/>
                <a:cs typeface="+mn-lt"/>
              </a:rPr>
              <a:t>(</a:t>
            </a:r>
            <a:r>
              <a:rPr lang="en-US" sz="2000" b="1">
                <a:ea typeface="+mn-lt"/>
                <a:cs typeface="+mn-lt"/>
              </a:rPr>
              <a:t>7.7%)의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이유를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알아보기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위해</a:t>
            </a:r>
            <a:r>
              <a:rPr lang="en-US" sz="2000" b="1">
                <a:ea typeface="+mn-lt"/>
                <a:cs typeface="+mn-lt"/>
              </a:rPr>
              <a:t>,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 b="1">
                <a:ea typeface="+mn-lt"/>
                <a:cs typeface="+mn-lt"/>
              </a:rPr>
              <a:t> </a:t>
            </a:r>
            <a:endParaRPr lang="ko-KR" altLang="en-US" sz="2000" b="1">
              <a:ea typeface="+mn-lt"/>
              <a:cs typeface="+mn-lt"/>
            </a:endParaRPr>
          </a:p>
          <a:p>
            <a:pPr algn="ctr"/>
            <a:r>
              <a:rPr lang="ko-KR" altLang="en-US" sz="2000" b="1">
                <a:ea typeface="+mn-lt"/>
                <a:cs typeface="+mn-lt"/>
              </a:rPr>
              <a:t>가야지역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경로당</a:t>
            </a:r>
            <a:r>
              <a:rPr lang="en-US" sz="2000" b="1">
                <a:ea typeface="+mn-lt"/>
                <a:cs typeface="+mn-lt"/>
              </a:rPr>
              <a:t> 5</a:t>
            </a:r>
            <a:r>
              <a:rPr lang="ko-KR" altLang="en-US" sz="2000" b="1">
                <a:ea typeface="+mn-lt"/>
                <a:cs typeface="+mn-lt"/>
              </a:rPr>
              <a:t>곳에서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어르신들께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직접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ko-KR" altLang="en-US" sz="2000" b="1">
                <a:ea typeface="+mn-lt"/>
                <a:cs typeface="+mn-lt"/>
              </a:rPr>
              <a:t>여쭈었습니다</a:t>
            </a:r>
            <a:r>
              <a:rPr lang="en-US" sz="2000" b="1">
                <a:ea typeface="+mn-lt"/>
                <a:cs typeface="+mn-lt"/>
              </a:rPr>
              <a:t>.</a:t>
            </a:r>
            <a:endParaRPr lang="ko-KR" altLang="en-US" sz="2000" b="1">
              <a:ea typeface="+mn-lt"/>
              <a:cs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0547CF-E0AE-3141-C37C-6B855A31CE21}"/>
              </a:ext>
            </a:extLst>
          </p:cNvPr>
          <p:cNvSpPr txBox="1"/>
          <p:nvPr/>
        </p:nvSpPr>
        <p:spPr>
          <a:xfrm>
            <a:off x="3846064" y="4115458"/>
            <a:ext cx="83286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ea typeface="+mn-lt"/>
                <a:cs typeface="Pretendard Light"/>
              </a:rPr>
              <a:t>“</a:t>
            </a:r>
            <a:r>
              <a:rPr lang="ko-KR" sz="2800" b="1" err="1">
                <a:cs typeface="Pretendard Light"/>
              </a:rPr>
              <a:t>배달앱을</a:t>
            </a:r>
            <a:r>
              <a:rPr lang="en-US" altLang="ko-KR" sz="2800" b="1">
                <a:ea typeface="+mn-lt"/>
                <a:cs typeface="Pretendard Light"/>
              </a:rPr>
              <a:t> </a:t>
            </a:r>
            <a:r>
              <a:rPr lang="ko-KR" sz="2800" b="1">
                <a:cs typeface="Pretendard Light"/>
              </a:rPr>
              <a:t>사용하지</a:t>
            </a:r>
            <a:r>
              <a:rPr lang="en-US" altLang="ko-KR" sz="2800" b="1">
                <a:ea typeface="+mn-lt"/>
                <a:cs typeface="Pretendard Light"/>
              </a:rPr>
              <a:t> </a:t>
            </a:r>
            <a:r>
              <a:rPr lang="ko-KR" sz="2800" b="1">
                <a:cs typeface="Pretendard Light"/>
              </a:rPr>
              <a:t>않으시는</a:t>
            </a:r>
            <a:r>
              <a:rPr lang="en-US" altLang="ko-KR" sz="2800" b="1">
                <a:ea typeface="+mn-lt"/>
                <a:cs typeface="Pretendard Light"/>
              </a:rPr>
              <a:t> </a:t>
            </a:r>
            <a:r>
              <a:rPr lang="ko-KR" sz="2800" b="1">
                <a:cs typeface="Pretendard Light"/>
              </a:rPr>
              <a:t>가장</a:t>
            </a:r>
            <a:r>
              <a:rPr lang="en-US" altLang="ko-KR" sz="2800" b="1">
                <a:ea typeface="+mn-lt"/>
                <a:cs typeface="Pretendard Light"/>
              </a:rPr>
              <a:t> </a:t>
            </a:r>
            <a:r>
              <a:rPr lang="ko-KR" sz="2800" b="1">
                <a:cs typeface="Pretendard Light"/>
              </a:rPr>
              <a:t>큰</a:t>
            </a:r>
            <a:r>
              <a:rPr lang="en-US" altLang="ko-KR" sz="2800" b="1">
                <a:ea typeface="+mn-lt"/>
                <a:cs typeface="Pretendard Light"/>
              </a:rPr>
              <a:t> </a:t>
            </a:r>
            <a:r>
              <a:rPr lang="ko-KR" sz="2800" b="1">
                <a:cs typeface="Pretendard Light"/>
              </a:rPr>
              <a:t>이유는</a:t>
            </a:r>
            <a:r>
              <a:rPr lang="en-US" altLang="ko-KR" sz="2800" b="1">
                <a:ea typeface="+mn-lt"/>
                <a:cs typeface="Pretendard Light"/>
              </a:rPr>
              <a:t> </a:t>
            </a:r>
            <a:r>
              <a:rPr lang="ko-KR" sz="2800" b="1">
                <a:cs typeface="Pretendard Light"/>
              </a:rPr>
              <a:t>무엇인가요</a:t>
            </a:r>
            <a:r>
              <a:rPr lang="en-US" altLang="ko-KR" sz="2800" b="1">
                <a:ea typeface="+mn-lt"/>
                <a:cs typeface="Pretendard Light"/>
              </a:rPr>
              <a:t>?”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78044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7A016D5F-896E-5981-723D-271D0BC1E989}"/>
              </a:ext>
            </a:extLst>
          </p:cNvPr>
          <p:cNvSpPr txBox="1"/>
          <p:nvPr/>
        </p:nvSpPr>
        <p:spPr>
          <a:xfrm>
            <a:off x="3131816" y="5609422"/>
            <a:ext cx="6231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>
                <a:solidFill>
                  <a:srgbClr val="121212"/>
                </a:solidFill>
                <a:effectLst/>
                <a:latin typeface="+mj-ea"/>
                <a:ea typeface="+mj-ea"/>
              </a:rPr>
              <a:t>자녀들에게 매번 물어보는 것도 </a:t>
            </a:r>
            <a:endParaRPr lang="en-US" altLang="ko-KR" sz="2400" b="0" i="0">
              <a:solidFill>
                <a:srgbClr val="121212"/>
              </a:solidFill>
              <a:effectLst/>
              <a:latin typeface="+mj-ea"/>
              <a:ea typeface="+mj-ea"/>
            </a:endParaRPr>
          </a:p>
          <a:p>
            <a:r>
              <a:rPr lang="ko-KR" altLang="en-US" sz="2400" b="0" i="0">
                <a:solidFill>
                  <a:srgbClr val="121212"/>
                </a:solidFill>
                <a:effectLst/>
                <a:latin typeface="+mj-ea"/>
                <a:ea typeface="+mj-ea"/>
              </a:rPr>
              <a:t>눈치가 보이고 민망해 자꾸 시도조차 안 하게 돼요</a:t>
            </a:r>
            <a:r>
              <a:rPr lang="en-US" altLang="ko-KR" sz="2400" b="0" i="0">
                <a:solidFill>
                  <a:srgbClr val="121212"/>
                </a:solidFill>
                <a:effectLst/>
                <a:latin typeface="+mj-ea"/>
                <a:ea typeface="+mj-ea"/>
              </a:rPr>
              <a:t>…</a:t>
            </a:r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1E0D15B-8954-94EA-37A6-96ED844B28A6}"/>
              </a:ext>
            </a:extLst>
          </p:cNvPr>
          <p:cNvSpPr txBox="1"/>
          <p:nvPr/>
        </p:nvSpPr>
        <p:spPr>
          <a:xfrm>
            <a:off x="3640394" y="4451080"/>
            <a:ext cx="645361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>
                <a:solidFill>
                  <a:srgbClr val="111111"/>
                </a:solidFill>
                <a:latin typeface="Pretendard ExtraBold"/>
                <a:ea typeface="Pretendard ExtraBold"/>
                <a:cs typeface="Pretendard ExtraBold"/>
              </a:rPr>
              <a:t>전화주문이 </a:t>
            </a:r>
            <a:r>
              <a:rPr lang="ko-KR" altLang="en-US" sz="2400" err="1">
                <a:solidFill>
                  <a:srgbClr val="111111"/>
                </a:solidFill>
                <a:latin typeface="Pretendard ExtraBold"/>
                <a:ea typeface="Pretendard ExtraBold"/>
                <a:cs typeface="Pretendard ExtraBold"/>
              </a:rPr>
              <a:t>익숙하기도하고</a:t>
            </a:r>
            <a:r>
              <a:rPr lang="ko-KR" altLang="en-US" sz="2400">
                <a:solidFill>
                  <a:srgbClr val="111111"/>
                </a:solidFill>
                <a:latin typeface="Pretendard ExtraBold"/>
                <a:ea typeface="Pretendard ExtraBold"/>
                <a:cs typeface="Pretendard ExtraBold"/>
              </a:rPr>
              <a:t>,</a:t>
            </a:r>
          </a:p>
          <a:p>
            <a:r>
              <a:rPr lang="ko-KR" altLang="en-US" sz="2400">
                <a:solidFill>
                  <a:srgbClr val="111111"/>
                </a:solidFill>
                <a:latin typeface="Pretendard ExtraBold"/>
                <a:ea typeface="Pretendard ExtraBold"/>
                <a:cs typeface="Pretendard ExtraBold"/>
              </a:rPr>
              <a:t>배달 </a:t>
            </a:r>
            <a:r>
              <a:rPr lang="ko-KR" altLang="en-US" sz="2400" err="1">
                <a:solidFill>
                  <a:srgbClr val="111111"/>
                </a:solidFill>
                <a:latin typeface="Pretendard ExtraBold"/>
                <a:ea typeface="Pretendard ExtraBold"/>
                <a:cs typeface="Pretendard ExtraBold"/>
              </a:rPr>
              <a:t>앱이란게</a:t>
            </a:r>
            <a:r>
              <a:rPr lang="ko-KR" altLang="en-US" sz="2400">
                <a:solidFill>
                  <a:srgbClr val="111111"/>
                </a:solidFill>
                <a:latin typeface="Pretendard ExtraBold"/>
                <a:ea typeface="Pretendard ExtraBold"/>
                <a:cs typeface="Pretendard ExtraBold"/>
              </a:rPr>
              <a:t> 사용하기 어려워요...</a:t>
            </a:r>
          </a:p>
        </p:txBody>
      </p:sp>
      <p:cxnSp>
        <p:nvCxnSpPr>
          <p:cNvPr id="9" name="직선 연결선 9">
            <a:extLst>
              <a:ext uri="{FF2B5EF4-FFF2-40B4-BE49-F238E27FC236}">
                <a16:creationId xmlns:a16="http://schemas.microsoft.com/office/drawing/2014/main" id="{5718E50A-B2E7-F021-0C26-232942B22E3A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75D8DF-D731-7821-3612-BBD4616FA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D79747-B6D7-DF0C-AF62-F1CA7274541C}"/>
              </a:ext>
            </a:extLst>
          </p:cNvPr>
          <p:cNvSpPr txBox="1"/>
          <p:nvPr/>
        </p:nvSpPr>
        <p:spPr>
          <a:xfrm>
            <a:off x="1064524" y="417581"/>
            <a:ext cx="1927131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주제선정 </a:t>
            </a: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배경</a:t>
            </a:r>
            <a:endParaRPr lang="en-US" altLang="en-US" sz="2800" b="1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19" name="직선 연결선 10">
            <a:extLst>
              <a:ext uri="{FF2B5EF4-FFF2-40B4-BE49-F238E27FC236}">
                <a16:creationId xmlns:a16="http://schemas.microsoft.com/office/drawing/2014/main" id="{7A63A2B4-1A63-53D8-495E-F87A6C2933C8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433824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77E77D-7E40-CAA0-C81D-5ADD8673C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954" y="4162551"/>
            <a:ext cx="646331" cy="646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D265B8-F27E-7E28-E2CF-D8275B5B8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190" y="5318680"/>
            <a:ext cx="646331" cy="646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96BCB6-0E25-BA06-2803-08365BEF6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494661" y="4543552"/>
            <a:ext cx="646331" cy="6463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FBBA07-5A9D-BCC6-0283-363355F5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57031" y="5698655"/>
            <a:ext cx="646331" cy="646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3EDD67-E6FD-27CA-33DD-3AB09832C411}"/>
              </a:ext>
            </a:extLst>
          </p:cNvPr>
          <p:cNvSpPr txBox="1"/>
          <p:nvPr/>
        </p:nvSpPr>
        <p:spPr>
          <a:xfrm>
            <a:off x="510881" y="374522"/>
            <a:ext cx="71354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01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2A29A-934F-ABAD-2F20-678ED3DA9A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8" t="1241" r="11762" b="-1241"/>
          <a:stretch>
            <a:fillRect/>
          </a:stretch>
        </p:blipFill>
        <p:spPr>
          <a:xfrm>
            <a:off x="791999" y="1215133"/>
            <a:ext cx="2685769" cy="2685769"/>
          </a:xfrm>
          <a:prstGeom prst="ellipse">
            <a:avLst/>
          </a:prstGeom>
          <a:ln>
            <a:solidFill>
              <a:srgbClr val="FFC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BE6AC4-6125-4DCA-C2E1-96500EBAA1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75" r="21875"/>
          <a:stretch>
            <a:fillRect/>
          </a:stretch>
        </p:blipFill>
        <p:spPr>
          <a:xfrm>
            <a:off x="4753200" y="1215133"/>
            <a:ext cx="2685769" cy="2685769"/>
          </a:xfrm>
          <a:prstGeom prst="ellipse">
            <a:avLst/>
          </a:prstGeom>
          <a:ln>
            <a:solidFill>
              <a:srgbClr val="FFC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238FBB-F44B-65CB-31F0-90016A9F25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75" r="21875"/>
          <a:stretch>
            <a:fillRect/>
          </a:stretch>
        </p:blipFill>
        <p:spPr>
          <a:xfrm>
            <a:off x="8714401" y="1215217"/>
            <a:ext cx="2685600" cy="2685600"/>
          </a:xfrm>
          <a:prstGeom prst="ellipse">
            <a:avLst/>
          </a:prstGeom>
          <a:ln>
            <a:solidFill>
              <a:srgbClr val="FCBE00"/>
            </a:solidFill>
          </a:ln>
        </p:spPr>
      </p:pic>
    </p:spTree>
    <p:extLst>
      <p:ext uri="{BB962C8B-B14F-4D97-AF65-F5344CB8AC3E}">
        <p14:creationId xmlns:p14="http://schemas.microsoft.com/office/powerpoint/2010/main" val="166022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553B-8CD1-4476-5651-0FB15A177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AC55AC-A497-FA44-CEA8-61761C21A06F}"/>
              </a:ext>
            </a:extLst>
          </p:cNvPr>
          <p:cNvSpPr txBox="1"/>
          <p:nvPr/>
        </p:nvSpPr>
        <p:spPr>
          <a:xfrm>
            <a:off x="10061415" y="6113173"/>
            <a:ext cx="184400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>
                <a:ea typeface="Pretendard Light"/>
                <a:cs typeface="Pretendard Light"/>
              </a:rPr>
              <a:t>자체 설문 조사</a:t>
            </a:r>
            <a:r>
              <a:rPr lang="en-US" altLang="ko-KR" sz="1100">
                <a:ea typeface="Pretendard Light"/>
                <a:cs typeface="Pretendard Light"/>
              </a:rPr>
              <a:t>(50</a:t>
            </a:r>
            <a:r>
              <a:rPr lang="ko-KR" altLang="en-US" sz="1100">
                <a:ea typeface="Pretendard Light"/>
                <a:cs typeface="Pretendard Light"/>
              </a:rPr>
              <a:t>명 대상</a:t>
            </a:r>
            <a:r>
              <a:rPr lang="en-US" altLang="ko-KR" sz="1100">
                <a:ea typeface="Pretendard Light"/>
                <a:cs typeface="Pretendard Light"/>
              </a:rPr>
              <a:t>)</a:t>
            </a:r>
            <a:endParaRPr lang="ko-KR" altLang="en-US" sz="1100">
              <a:ea typeface="Pretendard Light"/>
              <a:cs typeface="Pretendard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0187E3-E548-AA1C-505F-06D197EAE5A1}"/>
              </a:ext>
            </a:extLst>
          </p:cNvPr>
          <p:cNvSpPr txBox="1"/>
          <p:nvPr/>
        </p:nvSpPr>
        <p:spPr>
          <a:xfrm>
            <a:off x="1064524" y="417581"/>
            <a:ext cx="1927131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주제선정 </a:t>
            </a: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배경</a:t>
            </a:r>
            <a:endParaRPr lang="en-US" altLang="en-US" sz="2800" b="1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8" name="직선 연결선 9">
            <a:extLst>
              <a:ext uri="{FF2B5EF4-FFF2-40B4-BE49-F238E27FC236}">
                <a16:creationId xmlns:a16="http://schemas.microsoft.com/office/drawing/2014/main" id="{5996C0D5-6DD5-FBED-FDC0-E0802E64EBE0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9DB187-3152-BEB4-A25F-B5780F0F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25" name="직선 연결선 10">
            <a:extLst>
              <a:ext uri="{FF2B5EF4-FFF2-40B4-BE49-F238E27FC236}">
                <a16:creationId xmlns:a16="http://schemas.microsoft.com/office/drawing/2014/main" id="{F49D2AC3-036D-4358-A04B-D6A1F9DBF2DF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433824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E16D0D4-343F-4C69-3B12-A6AF5A2C64B1}"/>
              </a:ext>
            </a:extLst>
          </p:cNvPr>
          <p:cNvSpPr txBox="1"/>
          <p:nvPr/>
        </p:nvSpPr>
        <p:spPr>
          <a:xfrm>
            <a:off x="510881" y="374522"/>
            <a:ext cx="71354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01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A3A85713-C618-B5C6-1212-D9A8E4A2B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096890"/>
              </p:ext>
            </p:extLst>
          </p:nvPr>
        </p:nvGraphicFramePr>
        <p:xfrm>
          <a:off x="3800069" y="1385415"/>
          <a:ext cx="8171788" cy="4289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71991B3-6B8A-EB6D-DB57-538F3398279C}"/>
              </a:ext>
            </a:extLst>
          </p:cNvPr>
          <p:cNvSpPr/>
          <p:nvPr/>
        </p:nvSpPr>
        <p:spPr>
          <a:xfrm>
            <a:off x="4225413" y="3179728"/>
            <a:ext cx="3396361" cy="4570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kern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6433D-BECB-1121-FBA4-F0530A91473B}"/>
              </a:ext>
            </a:extLst>
          </p:cNvPr>
          <p:cNvSpPr txBox="1"/>
          <p:nvPr/>
        </p:nvSpPr>
        <p:spPr>
          <a:xfrm>
            <a:off x="4139385" y="3181517"/>
            <a:ext cx="3457212" cy="34942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통화로 주문하는 것이 더 익숙함</a:t>
            </a:r>
            <a:endParaRPr lang="ko-KR" altLang="en-US" sz="1800" kern="120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EA16C6-475F-5803-6C20-8D8436DEBA52}"/>
              </a:ext>
            </a:extLst>
          </p:cNvPr>
          <p:cNvSpPr/>
          <p:nvPr/>
        </p:nvSpPr>
        <p:spPr>
          <a:xfrm>
            <a:off x="3729261" y="3571956"/>
            <a:ext cx="3961528" cy="5059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kern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FA94C-D1A3-6759-FE4D-02954E664A6D}"/>
              </a:ext>
            </a:extLst>
          </p:cNvPr>
          <p:cNvSpPr txBox="1"/>
          <p:nvPr/>
        </p:nvSpPr>
        <p:spPr>
          <a:xfrm>
            <a:off x="4144417" y="3647922"/>
            <a:ext cx="3508107" cy="358205"/>
          </a:xfrm>
          <a:prstGeom prst="rect">
            <a:avLst/>
          </a:prstGeom>
        </p:spPr>
        <p:txBody>
          <a:bodyPr wrap="square" lIns="91440" tIns="45720" rIns="91440" bIns="45720" rtlCol="0" anchor="t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글씨가 작고 복잡한 그림으로 인해 </a:t>
            </a:r>
            <a:endParaRPr lang="en-US" altLang="ko-KR" sz="180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r"/>
            <a:endParaRPr lang="ko-KR" altLang="en-US" sz="1800" kern="120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7B4CA8-3B80-9D78-2F86-88631FEE368B}"/>
              </a:ext>
            </a:extLst>
          </p:cNvPr>
          <p:cNvSpPr/>
          <p:nvPr/>
        </p:nvSpPr>
        <p:spPr>
          <a:xfrm>
            <a:off x="596941" y="2591140"/>
            <a:ext cx="2609850" cy="26098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막힌 원호 18">
            <a:extLst>
              <a:ext uri="{FF2B5EF4-FFF2-40B4-BE49-F238E27FC236}">
                <a16:creationId xmlns:a16="http://schemas.microsoft.com/office/drawing/2014/main" id="{C2A4E8AE-C641-8C83-FDF0-9B201758F2C7}"/>
              </a:ext>
            </a:extLst>
          </p:cNvPr>
          <p:cNvSpPr/>
          <p:nvPr/>
        </p:nvSpPr>
        <p:spPr>
          <a:xfrm rot="5400000" flipH="1">
            <a:off x="492166" y="2486365"/>
            <a:ext cx="2819400" cy="2819400"/>
          </a:xfrm>
          <a:prstGeom prst="blockArc">
            <a:avLst>
              <a:gd name="adj1" fmla="val 13690363"/>
              <a:gd name="adj2" fmla="val 7065"/>
              <a:gd name="adj3" fmla="val 761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50B588-10FB-D18E-EC80-B39ACFFBE81E}"/>
              </a:ext>
            </a:extLst>
          </p:cNvPr>
          <p:cNvGrpSpPr/>
          <p:nvPr/>
        </p:nvGrpSpPr>
        <p:grpSpPr>
          <a:xfrm>
            <a:off x="1424760" y="3385016"/>
            <a:ext cx="1030411" cy="986745"/>
            <a:chOff x="8025400" y="3429318"/>
            <a:chExt cx="1030411" cy="986745"/>
          </a:xfrm>
        </p:grpSpPr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9F8146F-1D89-D9AA-96EC-84FE27923A1A}"/>
                </a:ext>
              </a:extLst>
            </p:cNvPr>
            <p:cNvSpPr txBox="1"/>
            <p:nvPr/>
          </p:nvSpPr>
          <p:spPr>
            <a:xfrm>
              <a:off x="8025400" y="3429318"/>
              <a:ext cx="1030411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4000" b="1" spc="-3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맑은 고딕"/>
                  <a:ea typeface="맑은 고딕"/>
                  <a:cs typeface="Pretendard Black"/>
                </a:rPr>
                <a:t>42%</a:t>
              </a: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B6EB2802-B1AF-809C-20E2-CD7CCD37E1ED}"/>
                </a:ext>
              </a:extLst>
            </p:cNvPr>
            <p:cNvSpPr txBox="1"/>
            <p:nvPr/>
          </p:nvSpPr>
          <p:spPr>
            <a:xfrm>
              <a:off x="8105870" y="4044871"/>
              <a:ext cx="869469" cy="371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10000"/>
                </a:lnSpc>
              </a:pPr>
              <a:r>
                <a:rPr lang="ko-KR" altLang="en-US" sz="1800" b="1" spc="-2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Pretendard ExtraBold" panose="02000903000000020004" pitchFamily="2" charset="-127"/>
                </a:rPr>
                <a:t>고령층</a:t>
              </a:r>
              <a:endParaRPr lang="en-US" altLang="ko-KR" sz="1800" b="1" spc="-20">
                <a:ln>
                  <a:solidFill>
                    <a:srgbClr val="000000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2" name="TextBox 25">
            <a:extLst>
              <a:ext uri="{FF2B5EF4-FFF2-40B4-BE49-F238E27FC236}">
                <a16:creationId xmlns:a16="http://schemas.microsoft.com/office/drawing/2014/main" id="{F888EAB5-AA52-D460-2661-900B7B6472F7}"/>
              </a:ext>
            </a:extLst>
          </p:cNvPr>
          <p:cNvSpPr txBox="1"/>
          <p:nvPr/>
        </p:nvSpPr>
        <p:spPr>
          <a:xfrm>
            <a:off x="168354" y="1498230"/>
            <a:ext cx="3563201" cy="7407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</a:pPr>
            <a:r>
              <a:rPr lang="ko-KR" altLang="en-US" sz="2000" b="1" spc="-2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/>
                <a:ea typeface="Pretendard Medium"/>
                <a:cs typeface="Pretendard ExtraBold"/>
              </a:rPr>
              <a:t>고령층의 </a:t>
            </a:r>
            <a:endParaRPr lang="en-US" altLang="ko-KR" sz="2000" b="1" spc="-20">
              <a:ln>
                <a:solidFill>
                  <a:srgbClr val="000000">
                    <a:alpha val="0"/>
                  </a:srgbClr>
                </a:solidFill>
              </a:ln>
              <a:latin typeface="Pretendard Medium"/>
              <a:ea typeface="Pretendard Medium"/>
              <a:cs typeface="Pretendard ExtraBold"/>
            </a:endParaRPr>
          </a:p>
          <a:p>
            <a:pPr algn="ctr" latinLnBrk="0">
              <a:lnSpc>
                <a:spcPct val="110000"/>
              </a:lnSpc>
            </a:pPr>
            <a:r>
              <a:rPr lang="ko-KR" altLang="en-US" sz="2000" b="1" spc="-2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/>
                <a:ea typeface="Pretendard Medium"/>
                <a:cs typeface="Pretendard ExtraBold"/>
              </a:rPr>
              <a:t>음식 배달 앱 사용 의향</a:t>
            </a:r>
            <a:endParaRPr lang="en-US" altLang="ko-KR" sz="2000" b="1" spc="-20">
              <a:ln>
                <a:solidFill>
                  <a:srgbClr val="000000">
                    <a:alpha val="0"/>
                  </a:srgbClr>
                </a:solidFill>
              </a:ln>
              <a:latin typeface="Pretendard Medium"/>
              <a:ea typeface="Pretendard Medium"/>
              <a:cs typeface="Pretendard Extra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4939CE-3195-AA9F-B645-CB375D6D8857}"/>
              </a:ext>
            </a:extLst>
          </p:cNvPr>
          <p:cNvSpPr txBox="1"/>
          <p:nvPr/>
        </p:nvSpPr>
        <p:spPr>
          <a:xfrm>
            <a:off x="6142528" y="3898828"/>
            <a:ext cx="1501741" cy="358205"/>
          </a:xfrm>
          <a:prstGeom prst="rect">
            <a:avLst/>
          </a:prstGeom>
        </p:spPr>
        <p:txBody>
          <a:bodyPr wrap="square" lIns="91440" tIns="45720" rIns="91440" bIns="45720" rtlCol="0" anchor="t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사용이 어려움</a:t>
            </a:r>
            <a:endParaRPr lang="en-US" altLang="ko-KR" sz="1800" kern="120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91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731E865-5368-605B-9C4F-D1795B656DBC}"/>
              </a:ext>
            </a:extLst>
          </p:cNvPr>
          <p:cNvSpPr/>
          <p:nvPr/>
        </p:nvSpPr>
        <p:spPr>
          <a:xfrm>
            <a:off x="2222002" y="2133600"/>
            <a:ext cx="1311642" cy="501774"/>
          </a:xfrm>
          <a:prstGeom prst="rect">
            <a:avLst/>
          </a:prstGeom>
          <a:solidFill>
            <a:schemeClr val="accent5">
              <a:alpha val="22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7A1EE4-BF37-95D4-5567-34831BBC60F9}"/>
              </a:ext>
            </a:extLst>
          </p:cNvPr>
          <p:cNvSpPr/>
          <p:nvPr/>
        </p:nvSpPr>
        <p:spPr>
          <a:xfrm>
            <a:off x="510880" y="5193509"/>
            <a:ext cx="4932848" cy="580808"/>
          </a:xfrm>
          <a:prstGeom prst="rect">
            <a:avLst/>
          </a:prstGeom>
          <a:solidFill>
            <a:schemeClr val="accent5">
              <a:alpha val="22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2C687-81CF-02FE-23A5-762951CFF5C3}"/>
              </a:ext>
            </a:extLst>
          </p:cNvPr>
          <p:cNvSpPr txBox="1"/>
          <p:nvPr/>
        </p:nvSpPr>
        <p:spPr>
          <a:xfrm>
            <a:off x="521040" y="1742822"/>
            <a:ext cx="7420949" cy="892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2400"/>
              <a:t>기존 앱은 글자</a:t>
            </a:r>
            <a:r>
              <a:rPr lang="en-US" altLang="ko-KR" sz="2400"/>
              <a:t>·</a:t>
            </a:r>
            <a:r>
              <a:rPr lang="ko-KR" altLang="en-US" sz="2400"/>
              <a:t>버튼 중심이라</a:t>
            </a:r>
            <a:br>
              <a:rPr lang="ko-KR" altLang="en-US"/>
            </a:br>
            <a:r>
              <a:rPr lang="ko-KR" altLang="en-US" sz="2800">
                <a:latin typeface="Pretendard Medium"/>
                <a:ea typeface="Pretendard Medium"/>
                <a:cs typeface="Pretendard Medium"/>
              </a:rPr>
              <a:t>노인에게는 </a:t>
            </a:r>
            <a:r>
              <a:rPr lang="ko-KR" altLang="en-US" sz="2800">
                <a:latin typeface="Pretendard ExtraBold"/>
                <a:ea typeface="Pretendard ExtraBold"/>
                <a:cs typeface="Pretendard Medium"/>
              </a:rPr>
              <a:t>진입장벽</a:t>
            </a:r>
            <a:r>
              <a:rPr lang="ko-KR" altLang="en-US" sz="2800">
                <a:latin typeface="Pretendard Medium"/>
                <a:ea typeface="Pretendard Medium"/>
                <a:cs typeface="Pretendard Medium"/>
              </a:rPr>
              <a:t>이 높습니다</a:t>
            </a:r>
            <a:r>
              <a:rPr lang="en-US" altLang="ko-KR" sz="2800">
                <a:latin typeface="Pretendard Medium"/>
                <a:cs typeface="Pretendard Medium"/>
              </a:rPr>
              <a:t>.</a:t>
            </a:r>
            <a:endParaRPr lang="en-US" altLang="ko-KR" sz="2800" i="0" u="none" strike="noStrike" kern="1200" cap="none" spc="-30" normalizeH="0" baseline="0" noProof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Pretendard Medium"/>
              <a:ea typeface="맑은 고딕" panose="020B0503020000020004" pitchFamily="50" charset="-127"/>
              <a:cs typeface="Pretendard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27413-8562-4431-B930-D8E010724DF5}"/>
              </a:ext>
            </a:extLst>
          </p:cNvPr>
          <p:cNvSpPr txBox="1"/>
          <p:nvPr/>
        </p:nvSpPr>
        <p:spPr>
          <a:xfrm>
            <a:off x="510880" y="4832997"/>
            <a:ext cx="10202038" cy="892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저희는 노인분들이 </a:t>
            </a:r>
            <a:r>
              <a:rPr lang="ko-KR" altLang="en-US" sz="2400" err="1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부담없이</a:t>
            </a:r>
            <a:r>
              <a:rPr lang="ko-KR" altLang="en-US" sz="2400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 주문할 수 있도록</a:t>
            </a:r>
          </a:p>
          <a:p>
            <a:pPr>
              <a:defRPr/>
            </a:pPr>
            <a:r>
              <a:rPr lang="ko-KR" altLang="en-US" sz="2800">
                <a:latin typeface="Pretendard ExtraBold"/>
                <a:ea typeface="Pretendard ExtraBold"/>
                <a:cs typeface="Pretendard Medium"/>
              </a:rPr>
              <a:t>자연스러운 말하기만으로 주문 가능</a:t>
            </a:r>
            <a:r>
              <a:rPr lang="ko-KR" altLang="en-US" sz="2800">
                <a:latin typeface="Pretendard Medium"/>
                <a:ea typeface="Pretendard Medium"/>
                <a:cs typeface="Pretendard Medium"/>
              </a:rPr>
              <a:t>한 </a:t>
            </a:r>
            <a:r>
              <a:rPr lang="ko-KR" altLang="en-US" sz="2800" err="1">
                <a:latin typeface="Pretendard Medium"/>
                <a:ea typeface="Pretendard Medium"/>
                <a:cs typeface="Pretendard Medium"/>
              </a:rPr>
              <a:t>배달앱을</a:t>
            </a:r>
            <a:r>
              <a:rPr lang="ko-KR" altLang="en-US" sz="2800">
                <a:latin typeface="Pretendard Medium"/>
                <a:ea typeface="Pretendard Medium"/>
                <a:cs typeface="Pretendard Medium"/>
              </a:rPr>
              <a:t> 구현했습니다.</a:t>
            </a:r>
            <a:endParaRPr lang="en-US" altLang="ko-KR" sz="2800" i="0" u="none" strike="noStrike" kern="1200" cap="none" normalizeH="0" baseline="0" noProof="0">
              <a:solidFill>
                <a:srgbClr val="000000"/>
              </a:solidFill>
              <a:effectLst/>
              <a:uLnTx/>
              <a:uFillTx/>
              <a:latin typeface="Pretendard Medium"/>
              <a:ea typeface="Pretendard Light"/>
              <a:cs typeface="Pretendard Medium"/>
            </a:endParaRPr>
          </a:p>
        </p:txBody>
      </p:sp>
      <p:pic>
        <p:nvPicPr>
          <p:cNvPr id="28" name="그림 27" descr="폰트, 텍스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3360DC-C3A8-1048-A596-484879C4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434" y="513021"/>
            <a:ext cx="585734" cy="295783"/>
          </a:xfrm>
          <a:prstGeom prst="rect">
            <a:avLst/>
          </a:prstGeom>
        </p:spPr>
      </p:pic>
      <p:cxnSp>
        <p:nvCxnSpPr>
          <p:cNvPr id="30" name="직선 연결선 9">
            <a:extLst>
              <a:ext uri="{FF2B5EF4-FFF2-40B4-BE49-F238E27FC236}">
                <a16:creationId xmlns:a16="http://schemas.microsoft.com/office/drawing/2014/main" id="{9C97062A-78D5-F68E-B6DB-12B6E3BE234C}"/>
              </a:ext>
            </a:extLst>
          </p:cNvPr>
          <p:cNvCxnSpPr>
            <a:cxnSpLocks/>
          </p:cNvCxnSpPr>
          <p:nvPr/>
        </p:nvCxnSpPr>
        <p:spPr>
          <a:xfrm>
            <a:off x="916178" y="845406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ADB01E2-628C-3475-1F1F-72DC99B15915}"/>
              </a:ext>
            </a:extLst>
          </p:cNvPr>
          <p:cNvSpPr txBox="1"/>
          <p:nvPr/>
        </p:nvSpPr>
        <p:spPr>
          <a:xfrm>
            <a:off x="1064524" y="417581"/>
            <a:ext cx="1927131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주제선정 </a:t>
            </a:r>
            <a:r>
              <a:rPr lang="ko-KR" altLang="en-US" sz="28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배경</a:t>
            </a:r>
            <a:endParaRPr lang="en-US" altLang="en-US" sz="2800" b="1" spc="-3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43" name="직선 연결선 10">
            <a:extLst>
              <a:ext uri="{FF2B5EF4-FFF2-40B4-BE49-F238E27FC236}">
                <a16:creationId xmlns:a16="http://schemas.microsoft.com/office/drawing/2014/main" id="{814E7AE9-9B92-7057-B6C6-4D63D20E3A37}"/>
              </a:ext>
            </a:extLst>
          </p:cNvPr>
          <p:cNvCxnSpPr>
            <a:cxnSpLocks/>
          </p:cNvCxnSpPr>
          <p:nvPr/>
        </p:nvCxnSpPr>
        <p:spPr>
          <a:xfrm>
            <a:off x="510880" y="845406"/>
            <a:ext cx="433824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A7C315-92F8-3A00-F6D0-EE93811CB99B}"/>
              </a:ext>
            </a:extLst>
          </p:cNvPr>
          <p:cNvCxnSpPr>
            <a:cxnSpLocks/>
          </p:cNvCxnSpPr>
          <p:nvPr/>
        </p:nvCxnSpPr>
        <p:spPr>
          <a:xfrm>
            <a:off x="403450" y="1820934"/>
            <a:ext cx="0" cy="838280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E42EB50-39B2-B164-AC21-D09320062724}"/>
              </a:ext>
            </a:extLst>
          </p:cNvPr>
          <p:cNvCxnSpPr>
            <a:cxnSpLocks/>
          </p:cNvCxnSpPr>
          <p:nvPr/>
        </p:nvCxnSpPr>
        <p:spPr>
          <a:xfrm>
            <a:off x="393290" y="4827639"/>
            <a:ext cx="0" cy="838280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C8566-BE52-98B3-D8BC-521072EE30A5}"/>
              </a:ext>
            </a:extLst>
          </p:cNvPr>
          <p:cNvSpPr txBox="1"/>
          <p:nvPr/>
        </p:nvSpPr>
        <p:spPr>
          <a:xfrm>
            <a:off x="510881" y="374522"/>
            <a:ext cx="71354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Medium"/>
                <a:ea typeface="맑은 고딕"/>
                <a:cs typeface="Pretendard Black"/>
              </a:rPr>
              <a:t>01</a:t>
            </a:r>
            <a:endParaRPr lang="ko-KR" altLang="ko-KR" sz="3200" spc="-3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Medium"/>
              <a:ea typeface="Pretendard Medium"/>
              <a:cs typeface="Pretendard Black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6DED93-4603-C05E-303E-31842CA13D5A}"/>
              </a:ext>
            </a:extLst>
          </p:cNvPr>
          <p:cNvSpPr/>
          <p:nvPr/>
        </p:nvSpPr>
        <p:spPr>
          <a:xfrm>
            <a:off x="3176016" y="3637394"/>
            <a:ext cx="1333256" cy="448596"/>
          </a:xfrm>
          <a:prstGeom prst="rect">
            <a:avLst/>
          </a:prstGeom>
          <a:solidFill>
            <a:schemeClr val="accent5">
              <a:alpha val="22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AC67C7DD-868A-5797-F6F5-F758FA91922D}"/>
              </a:ext>
            </a:extLst>
          </p:cNvPr>
          <p:cNvSpPr txBox="1"/>
          <p:nvPr/>
        </p:nvSpPr>
        <p:spPr>
          <a:xfrm>
            <a:off x="510880" y="3160341"/>
            <a:ext cx="10412962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/>
              <a:t>그래서 생각했습니다</a:t>
            </a:r>
            <a:r>
              <a:rPr lang="en-US" altLang="ko-KR" sz="2800"/>
              <a:t>.</a:t>
            </a:r>
            <a:br>
              <a:rPr lang="en-US" altLang="ko-KR"/>
            </a:br>
            <a:r>
              <a:rPr lang="ko-KR" sz="2800">
                <a:latin typeface="Pretendard Medium"/>
                <a:ea typeface="Pretendard Medium"/>
                <a:cs typeface="Pretendard SemiBold"/>
              </a:rPr>
              <a:t>“그냥 전화를 하듯 </a:t>
            </a:r>
            <a:r>
              <a:rPr lang="ko-KR" sz="2800">
                <a:latin typeface="Pretendard ExtraBold"/>
                <a:ea typeface="Pretendard ExtraBold"/>
                <a:cs typeface="Pretendard SemiBold"/>
              </a:rPr>
              <a:t>말로 주문</a:t>
            </a:r>
            <a:r>
              <a:rPr lang="ko-KR" sz="2800">
                <a:latin typeface="Pretendard Medium"/>
                <a:ea typeface="Pretendard Medium"/>
                <a:cs typeface="Pretendard SemiBold"/>
              </a:rPr>
              <a:t>할 수 있으면 얼마나 좋을까</a:t>
            </a:r>
            <a:r>
              <a:rPr lang="en-US" sz="2800">
                <a:latin typeface="Pretendard Medium"/>
                <a:ea typeface="Pretendard SemiBold"/>
                <a:cs typeface="Pretendard SemiBold"/>
              </a:rPr>
              <a:t>?”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DFC300C-BEA5-F0C3-DE4C-7145EE031B7A}"/>
              </a:ext>
            </a:extLst>
          </p:cNvPr>
          <p:cNvCxnSpPr>
            <a:cxnSpLocks/>
          </p:cNvCxnSpPr>
          <p:nvPr/>
        </p:nvCxnSpPr>
        <p:spPr>
          <a:xfrm>
            <a:off x="393290" y="3337724"/>
            <a:ext cx="0" cy="838280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769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템플릿 01_TEAL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02B09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2627</Words>
  <Application>Microsoft Office PowerPoint</Application>
  <PresentationFormat>와이드스크린</PresentationFormat>
  <Paragraphs>674</Paragraphs>
  <Slides>39</Slides>
  <Notes>38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Calibri</vt:lpstr>
      <vt:lpstr>Pretendard ExtraBold</vt:lpstr>
      <vt:lpstr>Pretendard Light</vt:lpstr>
      <vt:lpstr>맑은 고딕</vt:lpstr>
      <vt:lpstr>Pretendard Light (본문)</vt:lpstr>
      <vt:lpstr>검은고딕 블랙</vt:lpstr>
      <vt:lpstr>Pretendard Medium</vt:lpstr>
      <vt:lpstr>Arial</vt:lpstr>
      <vt:lpstr>맑은 고딕</vt:lpstr>
      <vt:lpstr>Pretendard Black</vt:lpstr>
      <vt:lpstr>Pretendard SemiBold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김성룡</dc:creator>
  <cp:lastModifiedBy>수민(집합/하이브리드 운영) - 교육운영</cp:lastModifiedBy>
  <cp:revision>490</cp:revision>
  <dcterms:created xsi:type="dcterms:W3CDTF">2025-05-29T08:18:15Z</dcterms:created>
  <dcterms:modified xsi:type="dcterms:W3CDTF">2025-06-24T20:10:55Z</dcterms:modified>
</cp:coreProperties>
</file>